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44"/>
  </p:notesMasterIdLst>
  <p:sldIdLst>
    <p:sldId id="282" r:id="rId2"/>
    <p:sldId id="283" r:id="rId3"/>
    <p:sldId id="260" r:id="rId4"/>
    <p:sldId id="259" r:id="rId5"/>
    <p:sldId id="258" r:id="rId6"/>
    <p:sldId id="285" r:id="rId7"/>
    <p:sldId id="298" r:id="rId8"/>
    <p:sldId id="284" r:id="rId9"/>
    <p:sldId id="286" r:id="rId10"/>
    <p:sldId id="287" r:id="rId11"/>
    <p:sldId id="288" r:id="rId12"/>
    <p:sldId id="261" r:id="rId13"/>
    <p:sldId id="292" r:id="rId14"/>
    <p:sldId id="293" r:id="rId15"/>
    <p:sldId id="294" r:id="rId16"/>
    <p:sldId id="295" r:id="rId17"/>
    <p:sldId id="262" r:id="rId18"/>
    <p:sldId id="263" r:id="rId19"/>
    <p:sldId id="264" r:id="rId20"/>
    <p:sldId id="266" r:id="rId21"/>
    <p:sldId id="297" r:id="rId22"/>
    <p:sldId id="289" r:id="rId23"/>
    <p:sldId id="290" r:id="rId24"/>
    <p:sldId id="296" r:id="rId25"/>
    <p:sldId id="299" r:id="rId26"/>
    <p:sldId id="300" r:id="rId27"/>
    <p:sldId id="301" r:id="rId28"/>
    <p:sldId id="302" r:id="rId29"/>
    <p:sldId id="303" r:id="rId30"/>
    <p:sldId id="274" r:id="rId31"/>
    <p:sldId id="304" r:id="rId32"/>
    <p:sldId id="305" r:id="rId33"/>
    <p:sldId id="306" r:id="rId34"/>
    <p:sldId id="307" r:id="rId35"/>
    <p:sldId id="277" r:id="rId36"/>
    <p:sldId id="308" r:id="rId37"/>
    <p:sldId id="309" r:id="rId38"/>
    <p:sldId id="310" r:id="rId39"/>
    <p:sldId id="311" r:id="rId40"/>
    <p:sldId id="279" r:id="rId41"/>
    <p:sldId id="280" r:id="rId42"/>
    <p:sldId id="281" r:id="rId43"/>
  </p:sldIdLst>
  <p:sldSz cx="9144000" cy="5143500" type="screen16x9"/>
  <p:notesSz cx="6858000" cy="9144000"/>
  <p:embeddedFontLst>
    <p:embeddedFont>
      <p:font typeface="Raleway Medium" panose="020B0003030101060003" pitchFamily="34" charset="0"/>
      <p:regular r:id="rId45"/>
    </p:embeddedFont>
    <p:embeddedFont>
      <p:font typeface="Cambria Math" panose="02040503050406030204" pitchFamily="18" charset="0"/>
      <p:regular r:id="rId46"/>
    </p:embeddedFont>
    <p:embeddedFont>
      <p:font typeface="Raleway" panose="020B0003030101060003" pitchFamily="34" charset="0"/>
      <p:regular r:id="rId47"/>
    </p:embeddedFont>
    <p:embeddedFont>
      <p:font typeface="Raleway SemiBold" panose="020B0604020202020204" charset="0"/>
      <p:regular r:id="rId48"/>
      <p:bold r:id="rId49"/>
      <p:italic r:id="rId50"/>
      <p:boldItalic r:id="rId51"/>
    </p:embeddedFont>
    <p:embeddedFont>
      <p:font typeface="Lato" panose="020F0502020204030203" pitchFamily="34" charset="0"/>
      <p:regular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68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520215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51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02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440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3234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611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1233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58248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6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41452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6778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5161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22778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7088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31228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8524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48842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0009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70214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95812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22094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804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9182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52682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53606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28207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8748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01138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99967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8867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26617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8860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99515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687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43164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Shape 3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9035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8992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2808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7977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4423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1403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790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6015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#slide=id.g1f88252dc4_0_83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#slide=id.g1f88252dc4_0_83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hape 22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Shape 2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Shape 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Shape 30">
            <a:hlinkClick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" name="Shape 31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Shape 32">
            <a:hlinkClick r:id="rId3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Shape 33">
            <a:hlinkClick r:id="rId3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Shape 1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Shape 1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Shape 128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" name="Shape 129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Shape 130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Shape 131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Shape 135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" name="Shape 136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Shape 137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Shape 138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Shape 14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Shape 14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Shape 146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7" name="Shape 147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Shape 148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Shape 149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Shape 152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" name="Shape 153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Shape 154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Shape 155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Shape 159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Shape 160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Shape 161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Shape 1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Shape 1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Shape 168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9" name="Shape 169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Shape 170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Shape 171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Shape 3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Shape 3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Shape 40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Shape 41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Shape 42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Shape 43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Shape 4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Shape 4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Shape 52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" name="Shape 53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Shape 54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Shape 55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Shape 59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Shape 60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Shape 61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Shape 62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Shape 68">
            <a:hlinkClick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" name="Shape 69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Shape 70">
            <a:hlinkClick r:id="rId3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Shape 71">
            <a:hlinkClick r:id="rId3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Shape 7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Shape 7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Shape 82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" name="Shape 83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Shape 84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Shape 85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Shape 8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Shape 8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Shape 93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" name="Shape 94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Shape 95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Shape 96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Shape 9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Shape 10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Shape 105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6" name="Shape 106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Shape 107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Shape 108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Shape 1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Shape 1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Shape 115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6" name="Shape 116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Shape 117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Shape 118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  <p:sp>
        <p:nvSpPr>
          <p:cNvPr id="9" name="Shape 176"/>
          <p:cNvSpPr txBox="1">
            <a:spLocks/>
          </p:cNvSpPr>
          <p:nvPr/>
        </p:nvSpPr>
        <p:spPr>
          <a:xfrm>
            <a:off x="728662" y="1178719"/>
            <a:ext cx="7071525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dirty="0" smtClean="0">
                <a:solidFill>
                  <a:srgbClr val="000000"/>
                </a:solidFill>
              </a:rPr>
              <a:t>Design and Implementation of a Wireless Fall Detection Network Prototype using MEMS sensors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10" name="Shape 177"/>
          <p:cNvSpPr txBox="1">
            <a:spLocks/>
          </p:cNvSpPr>
          <p:nvPr/>
        </p:nvSpPr>
        <p:spPr>
          <a:xfrm>
            <a:off x="728661" y="2776691"/>
            <a:ext cx="7071525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GB" sz="1800" b="1" dirty="0" err="1" smtClean="0">
                <a:solidFill>
                  <a:schemeClr val="bg2"/>
                </a:solidFill>
              </a:rPr>
              <a:t>Ho</a:t>
            </a:r>
            <a:r>
              <a:rPr lang="en-GB" sz="1800" b="1" dirty="0" smtClean="0">
                <a:solidFill>
                  <a:schemeClr val="bg2"/>
                </a:solidFill>
              </a:rPr>
              <a:t> Ngoc Khang Minh 	-       Matriculation number: 1148602</a:t>
            </a:r>
          </a:p>
          <a:p>
            <a:pPr marL="0" indent="0">
              <a:buFont typeface="Lato"/>
              <a:buNone/>
            </a:pPr>
            <a:endParaRPr lang="en-GB" sz="1400" b="1" dirty="0" smtClean="0">
              <a:solidFill>
                <a:schemeClr val="bg2"/>
              </a:solidFill>
            </a:endParaRPr>
          </a:p>
          <a:p>
            <a:pPr marL="0" indent="0">
              <a:buFont typeface="Lato"/>
              <a:buNone/>
            </a:pPr>
            <a:r>
              <a:rPr lang="en-GB" sz="1400" b="1" dirty="0" smtClean="0">
                <a:solidFill>
                  <a:schemeClr val="bg2"/>
                </a:solidFill>
              </a:rPr>
              <a:t>1</a:t>
            </a:r>
            <a:r>
              <a:rPr lang="en-GB" sz="1400" b="1" baseline="30000" dirty="0" smtClean="0">
                <a:solidFill>
                  <a:schemeClr val="bg2"/>
                </a:solidFill>
              </a:rPr>
              <a:t>st</a:t>
            </a:r>
            <a:r>
              <a:rPr lang="en-GB" sz="1400" b="1" dirty="0" smtClean="0">
                <a:solidFill>
                  <a:schemeClr val="bg2"/>
                </a:solidFill>
              </a:rPr>
              <a:t> Supervisor:	</a:t>
            </a:r>
            <a:r>
              <a:rPr lang="en-GB" sz="1400" b="1" dirty="0" err="1" smtClean="0">
                <a:solidFill>
                  <a:schemeClr val="bg2"/>
                </a:solidFill>
              </a:rPr>
              <a:t>Prof.</a:t>
            </a:r>
            <a:r>
              <a:rPr lang="en-GB" sz="1400" b="1" dirty="0" smtClean="0">
                <a:solidFill>
                  <a:schemeClr val="bg2"/>
                </a:solidFill>
              </a:rPr>
              <a:t> </a:t>
            </a:r>
            <a:r>
              <a:rPr lang="en-GB" sz="1400" b="1" dirty="0" err="1" smtClean="0">
                <a:solidFill>
                  <a:schemeClr val="bg2"/>
                </a:solidFill>
              </a:rPr>
              <a:t>Dr.</a:t>
            </a:r>
            <a:r>
              <a:rPr lang="en-GB" sz="1400" b="1" dirty="0" smtClean="0">
                <a:solidFill>
                  <a:schemeClr val="bg2"/>
                </a:solidFill>
              </a:rPr>
              <a:t> –</a:t>
            </a:r>
            <a:r>
              <a:rPr lang="en-GB" sz="1400" b="1" dirty="0" err="1" smtClean="0">
                <a:solidFill>
                  <a:schemeClr val="bg2"/>
                </a:solidFill>
              </a:rPr>
              <a:t>Ing</a:t>
            </a:r>
            <a:r>
              <a:rPr lang="en-GB" sz="1400" b="1" dirty="0" smtClean="0">
                <a:solidFill>
                  <a:schemeClr val="bg2"/>
                </a:solidFill>
              </a:rPr>
              <a:t> Kira </a:t>
            </a:r>
            <a:r>
              <a:rPr lang="en-GB" sz="1400" b="1" dirty="0" err="1" smtClean="0">
                <a:solidFill>
                  <a:schemeClr val="bg2"/>
                </a:solidFill>
              </a:rPr>
              <a:t>Kastell</a:t>
            </a:r>
            <a:endParaRPr lang="en-GB" sz="1400" b="1" dirty="0" smtClean="0">
              <a:solidFill>
                <a:schemeClr val="bg2"/>
              </a:solidFill>
            </a:endParaRPr>
          </a:p>
          <a:p>
            <a:pPr marL="0" indent="0">
              <a:buFont typeface="Lato"/>
              <a:buNone/>
            </a:pPr>
            <a:r>
              <a:rPr lang="en-GB" sz="1400" b="1" dirty="0" smtClean="0">
                <a:solidFill>
                  <a:schemeClr val="bg2"/>
                </a:solidFill>
              </a:rPr>
              <a:t>2</a:t>
            </a:r>
            <a:r>
              <a:rPr lang="en-GB" sz="1400" b="1" baseline="30000" dirty="0" smtClean="0">
                <a:solidFill>
                  <a:schemeClr val="bg2"/>
                </a:solidFill>
              </a:rPr>
              <a:t>nd</a:t>
            </a:r>
            <a:r>
              <a:rPr lang="en-GB" sz="1400" b="1" dirty="0" smtClean="0">
                <a:solidFill>
                  <a:schemeClr val="bg2"/>
                </a:solidFill>
              </a:rPr>
              <a:t> Supervisor:	</a:t>
            </a:r>
            <a:r>
              <a:rPr lang="en-GB" sz="1400" b="1" dirty="0" err="1" smtClean="0">
                <a:solidFill>
                  <a:schemeClr val="bg2"/>
                </a:solidFill>
              </a:rPr>
              <a:t>Dipl</a:t>
            </a:r>
            <a:r>
              <a:rPr lang="en-GB" sz="1400" b="1" dirty="0" smtClean="0">
                <a:solidFill>
                  <a:schemeClr val="bg2"/>
                </a:solidFill>
              </a:rPr>
              <a:t> –</a:t>
            </a:r>
            <a:r>
              <a:rPr lang="en-GB" sz="1400" b="1" dirty="0" err="1" smtClean="0">
                <a:solidFill>
                  <a:schemeClr val="bg2"/>
                </a:solidFill>
              </a:rPr>
              <a:t>Ing</a:t>
            </a:r>
            <a:r>
              <a:rPr lang="en-GB" sz="1400" b="1" dirty="0" smtClean="0">
                <a:solidFill>
                  <a:schemeClr val="bg2"/>
                </a:solidFill>
              </a:rPr>
              <a:t>. Mohammad Reza </a:t>
            </a:r>
            <a:r>
              <a:rPr lang="en-GB" sz="1400" b="1" dirty="0" err="1" smtClean="0">
                <a:solidFill>
                  <a:schemeClr val="bg2"/>
                </a:solidFill>
              </a:rPr>
              <a:t>Mansooji</a:t>
            </a:r>
            <a:r>
              <a:rPr lang="en-GB" sz="1400" b="1" dirty="0" smtClean="0">
                <a:solidFill>
                  <a:schemeClr val="bg2"/>
                </a:solidFill>
              </a:rPr>
              <a:t> </a:t>
            </a:r>
            <a:endParaRPr lang="en-GB" sz="1400" b="1" dirty="0">
              <a:solidFill>
                <a:schemeClr val="bg2"/>
              </a:solidFill>
            </a:endParaRPr>
          </a:p>
        </p:txBody>
      </p:sp>
      <p:sp>
        <p:nvSpPr>
          <p:cNvPr id="12" name="Shape 177"/>
          <p:cNvSpPr txBox="1">
            <a:spLocks/>
          </p:cNvSpPr>
          <p:nvPr/>
        </p:nvSpPr>
        <p:spPr>
          <a:xfrm>
            <a:off x="3174112" y="4676051"/>
            <a:ext cx="3098007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GB" sz="1400" b="1" dirty="0" smtClean="0">
                <a:solidFill>
                  <a:schemeClr val="bg2"/>
                </a:solidFill>
              </a:rPr>
              <a:t>Frankfurt am Main, September 2018</a:t>
            </a:r>
            <a:endParaRPr lang="en-GB" sz="1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31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604450" y="576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Literature Review</a:t>
            </a:r>
            <a:endParaRPr dirty="0"/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04450" y="1264488"/>
            <a:ext cx="7688700" cy="2261100"/>
          </a:xfrm>
        </p:spPr>
        <p:txBody>
          <a:bodyPr/>
          <a:lstStyle/>
          <a:p>
            <a:r>
              <a:rPr lang="en-US" sz="1800" dirty="0" smtClean="0">
                <a:solidFill>
                  <a:schemeClr val="bg2"/>
                </a:solidFill>
              </a:rPr>
              <a:t>Existing Research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2"/>
                </a:solidFill>
              </a:rPr>
              <a:t>+</a:t>
            </a:r>
            <a:r>
              <a:rPr lang="en-US" sz="1600" dirty="0" smtClean="0">
                <a:solidFill>
                  <a:schemeClr val="bg2"/>
                </a:solidFill>
              </a:rPr>
              <a:t>	From </a:t>
            </a:r>
            <a:r>
              <a:rPr lang="en-US" sz="1600" dirty="0" err="1" smtClean="0">
                <a:solidFill>
                  <a:schemeClr val="bg2"/>
                </a:solidFill>
              </a:rPr>
              <a:t>Qiang</a:t>
            </a:r>
            <a:r>
              <a:rPr lang="en-US" sz="1600" dirty="0" smtClean="0">
                <a:solidFill>
                  <a:schemeClr val="bg2"/>
                </a:solidFill>
              </a:rPr>
              <a:t> Li and colleagues	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2"/>
                </a:solidFill>
              </a:rPr>
              <a:t>+</a:t>
            </a:r>
            <a:r>
              <a:rPr lang="en-US" sz="1600" dirty="0" smtClean="0">
                <a:solidFill>
                  <a:schemeClr val="bg2"/>
                </a:solidFill>
              </a:rPr>
              <a:t>	Including one gyroscope and one accelerometer</a:t>
            </a:r>
            <a:endParaRPr lang="en-US" sz="1600" dirty="0">
              <a:solidFill>
                <a:schemeClr val="bg2"/>
              </a:solidFill>
            </a:endParaRP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2"/>
                </a:solidFill>
              </a:rPr>
              <a:t>+</a:t>
            </a:r>
            <a:r>
              <a:rPr lang="en-US" sz="1600" dirty="0" smtClean="0">
                <a:solidFill>
                  <a:schemeClr val="bg2"/>
                </a:solidFill>
              </a:rPr>
              <a:t>	Combine data from both sensor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-	</a:t>
            </a:r>
            <a:r>
              <a:rPr lang="en-US" sz="1600" i="1" dirty="0" smtClean="0">
                <a:solidFill>
                  <a:schemeClr val="bg2"/>
                </a:solidFill>
              </a:rPr>
              <a:t>Difficulty in differentiate jumping into bed and 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chemeClr val="bg2"/>
                </a:solidFill>
              </a:rPr>
              <a:t>f</a:t>
            </a:r>
            <a:r>
              <a:rPr lang="en-US" sz="1600" i="1" dirty="0" smtClean="0">
                <a:solidFill>
                  <a:schemeClr val="bg2"/>
                </a:solidFill>
              </a:rPr>
              <a:t>alling against a wall</a:t>
            </a: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5775140" y="4423518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3. Tempo 3.0 sensor </a:t>
            </a:r>
            <a:r>
              <a:rPr lang="en-US" sz="1400" dirty="0" smtClean="0">
                <a:solidFill>
                  <a:schemeClr val="bg2"/>
                </a:solidFill>
              </a:rPr>
              <a:t>node [3]</a:t>
            </a:r>
            <a:endParaRPr lang="en-US" sz="1400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283" y="2092991"/>
            <a:ext cx="2644369" cy="23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6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604450" y="576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Literature Review</a:t>
            </a:r>
            <a:endParaRPr dirty="0"/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04450" y="1264488"/>
            <a:ext cx="7688700" cy="2261100"/>
          </a:xfrm>
        </p:spPr>
        <p:txBody>
          <a:bodyPr/>
          <a:lstStyle/>
          <a:p>
            <a:r>
              <a:rPr lang="en-US" sz="1800" dirty="0" smtClean="0">
                <a:solidFill>
                  <a:schemeClr val="bg2"/>
                </a:solidFill>
              </a:rPr>
              <a:t>Existing Research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2"/>
                </a:solidFill>
              </a:rPr>
              <a:t>+</a:t>
            </a:r>
            <a:r>
              <a:rPr lang="en-US" sz="1600" dirty="0" smtClean="0">
                <a:solidFill>
                  <a:schemeClr val="bg2"/>
                </a:solidFill>
              </a:rPr>
              <a:t>	From </a:t>
            </a:r>
            <a:r>
              <a:rPr lang="en-US" sz="1600" dirty="0" err="1" smtClean="0">
                <a:solidFill>
                  <a:schemeClr val="bg2"/>
                </a:solidFill>
              </a:rPr>
              <a:t>Binh</a:t>
            </a:r>
            <a:r>
              <a:rPr lang="en-US" sz="1600" dirty="0" smtClean="0">
                <a:solidFill>
                  <a:schemeClr val="bg2"/>
                </a:solidFill>
              </a:rPr>
              <a:t> Nguyen &amp; </a:t>
            </a:r>
            <a:r>
              <a:rPr lang="en-US" sz="1600" dirty="0" err="1" smtClean="0">
                <a:solidFill>
                  <a:schemeClr val="bg2"/>
                </a:solidFill>
              </a:rPr>
              <a:t>Tomkun</a:t>
            </a:r>
            <a:endParaRPr lang="en-US" sz="1600" dirty="0" smtClean="0">
              <a:solidFill>
                <a:schemeClr val="bg2"/>
              </a:solidFill>
            </a:endParaRP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2"/>
                </a:solidFill>
              </a:rPr>
              <a:t>+</a:t>
            </a:r>
            <a:r>
              <a:rPr lang="en-US" sz="1600" dirty="0" smtClean="0">
                <a:solidFill>
                  <a:schemeClr val="bg2"/>
                </a:solidFill>
              </a:rPr>
              <a:t>	Using only one accelerometer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2"/>
                </a:solidFill>
              </a:rPr>
              <a:t>+</a:t>
            </a:r>
            <a:r>
              <a:rPr lang="en-US" sz="1600" dirty="0" smtClean="0">
                <a:solidFill>
                  <a:schemeClr val="bg2"/>
                </a:solidFill>
              </a:rPr>
              <a:t>	Automatically call 911 when detecting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a fall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2"/>
                </a:solidFill>
              </a:rPr>
              <a:t>+</a:t>
            </a:r>
            <a:r>
              <a:rPr lang="en-US" sz="1600" dirty="0" smtClean="0">
                <a:solidFill>
                  <a:schemeClr val="bg2"/>
                </a:solidFill>
              </a:rPr>
              <a:t>	Visual LED indicator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-	</a:t>
            </a:r>
            <a:r>
              <a:rPr lang="en-US" sz="1600" i="1" dirty="0" smtClean="0">
                <a:solidFill>
                  <a:schemeClr val="bg2"/>
                </a:solidFill>
              </a:rPr>
              <a:t>Some action cannot be distinguished by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chemeClr val="bg2"/>
                </a:solidFill>
              </a:rPr>
              <a:t>p</a:t>
            </a:r>
            <a:r>
              <a:rPr lang="en-US" sz="1600" i="1" dirty="0" smtClean="0">
                <a:solidFill>
                  <a:schemeClr val="bg2"/>
                </a:solidFill>
              </a:rPr>
              <a:t>ropose algorithm</a:t>
            </a: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5299650" y="4430834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4. Product of </a:t>
            </a:r>
            <a:r>
              <a:rPr lang="en-US" sz="1400" dirty="0" err="1" smtClean="0">
                <a:solidFill>
                  <a:schemeClr val="bg2"/>
                </a:solidFill>
              </a:rPr>
              <a:t>Binh</a:t>
            </a:r>
            <a:r>
              <a:rPr lang="en-US" sz="1400" dirty="0" smtClean="0">
                <a:solidFill>
                  <a:schemeClr val="bg2"/>
                </a:solidFill>
              </a:rPr>
              <a:t> Nguyen’s </a:t>
            </a:r>
            <a:r>
              <a:rPr lang="en-US" sz="1400" dirty="0" smtClean="0">
                <a:solidFill>
                  <a:schemeClr val="bg2"/>
                </a:solidFill>
              </a:rPr>
              <a:t>group [4]</a:t>
            </a:r>
            <a:endParaRPr lang="en-US" sz="1400" dirty="0">
              <a:solidFill>
                <a:schemeClr val="bg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681" y="1833888"/>
            <a:ext cx="3444538" cy="258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20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727650" y="5671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Project objective</a:t>
            </a:r>
            <a:endParaRPr dirty="0"/>
          </a:p>
        </p:txBody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1771514" y="1495875"/>
            <a:ext cx="7236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dirty="0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Design a falling detection </a:t>
            </a:r>
            <a:r>
              <a:rPr lang="en-GB" sz="3000" dirty="0" smtClean="0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network</a:t>
            </a:r>
            <a:endParaRPr sz="3000" dirty="0"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231" name="Shape 2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  <p:sp>
        <p:nvSpPr>
          <p:cNvPr id="229" name="Shape 229"/>
          <p:cNvSpPr txBox="1">
            <a:spLocks noGrp="1"/>
          </p:cNvSpPr>
          <p:nvPr>
            <p:ph type="body" idx="4294967295"/>
          </p:nvPr>
        </p:nvSpPr>
        <p:spPr>
          <a:xfrm>
            <a:off x="1771514" y="3137483"/>
            <a:ext cx="6856412" cy="10525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dirty="0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Sending alert signal to care-givers </a:t>
            </a:r>
            <a:endParaRPr sz="3000" dirty="0"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1324590" y="171439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1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1324590" y="3312856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2</a:t>
            </a:r>
            <a:endParaRPr sz="8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title"/>
          </p:nvPr>
        </p:nvSpPr>
        <p:spPr>
          <a:xfrm>
            <a:off x="740099" y="615925"/>
            <a:ext cx="7168031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Methodology &amp; Algorithm</a:t>
            </a:r>
            <a:endParaRPr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3000" b="0" dirty="0"/>
          </a:p>
        </p:txBody>
      </p:sp>
      <p:sp>
        <p:nvSpPr>
          <p:cNvPr id="283" name="Shape 28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Shape 280"/>
              <p:cNvSpPr txBox="1"/>
              <p:nvPr/>
            </p:nvSpPr>
            <p:spPr>
              <a:xfrm>
                <a:off x="878400" y="1360550"/>
                <a:ext cx="7173600" cy="327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lvl="0" indent="-355600" rtl="0">
                  <a:spcBef>
                    <a:spcPts val="0"/>
                  </a:spcBef>
                  <a:spcAft>
                    <a:spcPts val="0"/>
                  </a:spcAft>
                  <a:buSzPts val="2000"/>
                  <a:buFont typeface="Raleway SemiBold"/>
                  <a:buChar char="●"/>
                </a:pPr>
                <a:r>
                  <a:rPr lang="en-US" sz="2000" dirty="0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Normalized Acceleration</a:t>
                </a:r>
              </a:p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000" dirty="0">
                  <a:latin typeface="Raleway SemiBold"/>
                  <a:ea typeface="Raleway SemiBold"/>
                  <a:cs typeface="Raleway SemiBold"/>
                  <a:sym typeface="Raleway SemiBold"/>
                </a:endParaRPr>
              </a:p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000" dirty="0">
                  <a:latin typeface="Raleway SemiBold"/>
                  <a:ea typeface="Raleway SemiBold"/>
                  <a:cs typeface="Raleway SemiBold"/>
                  <a:sym typeface="Raleway SemiBold"/>
                </a:endParaRPr>
              </a:p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	</a:t>
                </a:r>
                <a:r>
                  <a:rPr lang="en-US" dirty="0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where A</a:t>
                </a:r>
                <a:r>
                  <a:rPr lang="en-US" baseline="-25000" dirty="0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x</a:t>
                </a:r>
                <a:r>
                  <a:rPr lang="en-US" dirty="0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, A</a:t>
                </a:r>
                <a:r>
                  <a:rPr lang="en-US" baseline="-25000" dirty="0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Y</a:t>
                </a:r>
                <a:r>
                  <a:rPr lang="en-US" dirty="0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, </a:t>
                </a:r>
                <a:r>
                  <a:rPr lang="en-US" dirty="0" err="1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A</a:t>
                </a:r>
                <a:r>
                  <a:rPr lang="en-US" baseline="-25000" dirty="0" err="1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z</a:t>
                </a:r>
                <a:r>
                  <a:rPr lang="en-US" baseline="-25000" dirty="0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 </a:t>
                </a:r>
                <a:r>
                  <a:rPr lang="en-US" dirty="0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 represent acceleration in three directions</a:t>
                </a:r>
                <a:endParaRPr lang="en-US" sz="1200" dirty="0" smtClean="0">
                  <a:latin typeface="Raleway SemiBold"/>
                  <a:ea typeface="Raleway SemiBold"/>
                  <a:cs typeface="Raleway SemiBold"/>
                  <a:sym typeface="Raleway SemiBold"/>
                </a:endParaRPr>
              </a:p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200" dirty="0">
                  <a:latin typeface="Raleway SemiBold"/>
                  <a:ea typeface="Raleway SemiBold"/>
                  <a:cs typeface="Raleway SemiBold"/>
                  <a:sym typeface="Raleway SemiBold"/>
                </a:endParaRPr>
              </a:p>
              <a:p>
                <a:pPr marL="457200" lvl="0" indent="-355600" rtl="0">
                  <a:spcBef>
                    <a:spcPts val="0"/>
                  </a:spcBef>
                  <a:spcAft>
                    <a:spcPts val="0"/>
                  </a:spcAft>
                  <a:buSzPts val="2000"/>
                  <a:buFont typeface="Raleway SemiBold"/>
                  <a:buChar char="●"/>
                </a:pPr>
                <a:r>
                  <a:rPr lang="en-US" sz="2000" dirty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Normalized Angular </a:t>
                </a:r>
                <a:r>
                  <a:rPr lang="en-US" sz="2000" dirty="0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Velocity</a:t>
                </a:r>
              </a:p>
              <a:p>
                <a:pPr marL="457200" lvl="0" indent="-355600" rtl="0">
                  <a:spcBef>
                    <a:spcPts val="0"/>
                  </a:spcBef>
                  <a:spcAft>
                    <a:spcPts val="0"/>
                  </a:spcAft>
                  <a:buSzPts val="2000"/>
                  <a:buFont typeface="Raleway SemiBold"/>
                  <a:buChar char="●"/>
                </a:pPr>
                <a:endParaRPr lang="en-US" sz="2000" dirty="0">
                  <a:latin typeface="Raleway SemiBold"/>
                  <a:ea typeface="Raleway SemiBold"/>
                  <a:cs typeface="Raleway SemiBold"/>
                  <a:sym typeface="Raleway SemiBold"/>
                </a:endParaRPr>
              </a:p>
              <a:p>
                <a:pPr marL="457200" lvl="0" indent="-355600" rtl="0">
                  <a:spcBef>
                    <a:spcPts val="0"/>
                  </a:spcBef>
                  <a:spcAft>
                    <a:spcPts val="0"/>
                  </a:spcAft>
                  <a:buSzPts val="2000"/>
                  <a:buFont typeface="Raleway SemiBold"/>
                  <a:buChar char="●"/>
                </a:pPr>
                <a:endParaRPr lang="en-US" sz="2000" dirty="0" smtClean="0">
                  <a:latin typeface="Raleway SemiBold"/>
                  <a:ea typeface="Raleway SemiBold"/>
                  <a:cs typeface="Raleway SemiBold"/>
                  <a:sym typeface="Raleway SemiBold"/>
                </a:endParaRPr>
              </a:p>
              <a:p>
                <a:pPr marL="457200" lvl="0" indent="-355600" rtl="0">
                  <a:spcBef>
                    <a:spcPts val="0"/>
                  </a:spcBef>
                  <a:spcAft>
                    <a:spcPts val="0"/>
                  </a:spcAft>
                  <a:buSzPts val="2000"/>
                  <a:buFont typeface="Raleway SemiBold"/>
                  <a:buChar char="●"/>
                </a:pPr>
                <a:endParaRPr lang="en-US" sz="2000" dirty="0">
                  <a:latin typeface="Raleway SemiBold"/>
                  <a:ea typeface="Raleway SemiBold"/>
                  <a:cs typeface="Raleway SemiBold"/>
                  <a:sym typeface="Raleway SemiBold"/>
                </a:endParaRPr>
              </a:p>
              <a:p>
                <a:pPr marL="101600" lvl="0">
                  <a:buSzPts val="2000"/>
                </a:pPr>
                <a:r>
                  <a:rPr lang="en-US" dirty="0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Raleway SemiBold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aleway SemiBold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Raleway SemiBold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sym typeface="Raleway SemiBold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Raleway SemiBold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aleway SemiBold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Raleway SemiBold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sym typeface="Raleway SemiBold"/>
                      </a:rPr>
                      <m:t>,</m:t>
                    </m:r>
                  </m:oMath>
                </a14:m>
                <a:r>
                  <a:rPr lang="en-US" dirty="0">
                    <a:sym typeface="Raleway SemiBold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sym typeface="Raleway SemiBold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aleway SemiBold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Raleway SemiBold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 represent angular velocity in three direction</a:t>
                </a:r>
                <a:endParaRPr lang="en-US" dirty="0">
                  <a:latin typeface="Raleway SemiBold"/>
                  <a:ea typeface="Raleway SemiBold"/>
                  <a:cs typeface="Raleway SemiBold"/>
                  <a:sym typeface="Raleway SemiBold"/>
                </a:endParaRPr>
              </a:p>
              <a:p>
                <a:pPr marL="45720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000" dirty="0">
                  <a:latin typeface="Raleway SemiBold"/>
                  <a:ea typeface="Raleway SemiBold"/>
                  <a:cs typeface="Raleway SemiBold"/>
                  <a:sym typeface="Raleway SemiBold"/>
                </a:endParaRPr>
              </a:p>
              <a:p>
                <a:pPr marL="0" lvl="0" indent="0" rtl="0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dirty="0">
                  <a:latin typeface="Raleway SemiBold"/>
                  <a:ea typeface="Raleway SemiBold"/>
                  <a:cs typeface="Raleway SemiBold"/>
                  <a:sym typeface="Raleway SemiBold"/>
                </a:endParaRPr>
              </a:p>
            </p:txBody>
          </p:sp>
        </mc:Choice>
        <mc:Fallback xmlns="">
          <p:sp>
            <p:nvSpPr>
              <p:cNvPr id="280" name="Shape 2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400" y="1360550"/>
                <a:ext cx="7173600" cy="32793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1" name="Shape 2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2976" y="1766418"/>
            <a:ext cx="3622275" cy="685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Shape 282"/>
          <p:cNvPicPr preferRelativeResize="0"/>
          <p:nvPr/>
        </p:nvPicPr>
        <p:blipFill rotWithShape="1">
          <a:blip r:embed="rId5">
            <a:alphaModFix/>
          </a:blip>
          <a:srcRect r="17750" b="55154"/>
          <a:stretch/>
        </p:blipFill>
        <p:spPr>
          <a:xfrm>
            <a:off x="2435419" y="3238422"/>
            <a:ext cx="3329587" cy="6151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978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xfrm>
            <a:off x="789275" y="627575"/>
            <a:ext cx="38934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Algorithm</a:t>
            </a:r>
            <a:endParaRPr sz="30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000" b="0"/>
          </a:p>
        </p:txBody>
      </p:sp>
      <p:sp>
        <p:nvSpPr>
          <p:cNvPr id="290" name="Shape 29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Shape 289"/>
              <p:cNvSpPr txBox="1"/>
              <p:nvPr/>
            </p:nvSpPr>
            <p:spPr>
              <a:xfrm>
                <a:off x="878400" y="1360550"/>
                <a:ext cx="7173600" cy="327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lvl="0" indent="-355600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2000"/>
                  <a:buFont typeface="Raleway SemiBold"/>
                  <a:buChar char="●"/>
                </a:pPr>
                <a:r>
                  <a:rPr lang="en-GB" sz="2000" i="1" dirty="0">
                    <a:latin typeface="Raleway Medium" panose="020B0003030101060003" pitchFamily="34" charset="0"/>
                    <a:ea typeface="Raleway SemiBold"/>
                    <a:cs typeface="Raleway SemiBold"/>
                    <a:sym typeface="Raleway SemiBold"/>
                  </a:rPr>
                  <a:t>Lower fall threshold </a:t>
                </a:r>
                <a:r>
                  <a:rPr lang="en-GB" sz="2000" dirty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(LFT): </a:t>
                </a:r>
                <a:r>
                  <a:rPr lang="en-GB" sz="1800" dirty="0">
                    <a:latin typeface="Raleway"/>
                    <a:ea typeface="Raleway"/>
                    <a:cs typeface="Raleway"/>
                    <a:sym typeface="Raleway"/>
                  </a:rPr>
                  <a:t>local minima for the </a:t>
                </a:r>
                <a:r>
                  <a:rPr lang="en-GB" sz="1800" dirty="0" err="1">
                    <a:latin typeface="Raleway"/>
                    <a:ea typeface="Raleway"/>
                    <a:cs typeface="Raleway"/>
                    <a:sym typeface="Raleway"/>
                  </a:rPr>
                  <a:t>Acc</a:t>
                </a:r>
                <a:r>
                  <a:rPr lang="en-GB" sz="1800" dirty="0">
                    <a:latin typeface="Raleway"/>
                    <a:ea typeface="Raleway"/>
                    <a:cs typeface="Raleway"/>
                    <a:sym typeface="Raleway"/>
                  </a:rPr>
                  <a:t> resultant of each recorded activity are referred to as the signal lower peak values (LPVs</a:t>
                </a:r>
                <a:r>
                  <a:rPr lang="en-GB" sz="1800" dirty="0" smtClean="0">
                    <a:latin typeface="Raleway"/>
                    <a:ea typeface="Raleway"/>
                    <a:cs typeface="Raleway"/>
                    <a:sym typeface="Raleway"/>
                  </a:rPr>
                  <a:t>). </a:t>
                </a:r>
                <a:endParaRPr sz="1800" dirty="0"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lvl="0" indent="0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dirty="0">
                  <a:latin typeface="Raleway SemiBold"/>
                  <a:ea typeface="Raleway SemiBold"/>
                  <a:cs typeface="Raleway SemiBold"/>
                  <a:sym typeface="Raleway SemiBold"/>
                </a:endParaRPr>
              </a:p>
              <a:p>
                <a:pPr marL="0" lvl="0" indent="0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dirty="0">
                  <a:latin typeface="Raleway SemiBold"/>
                  <a:ea typeface="Raleway SemiBold"/>
                  <a:cs typeface="Raleway SemiBold"/>
                  <a:sym typeface="Raleway SemiBold"/>
                </a:endParaRPr>
              </a:p>
              <a:p>
                <a:pPr marL="457200" lvl="0" indent="-355600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2000"/>
                  <a:buFont typeface="Raleway SemiBold"/>
                  <a:buChar char="●"/>
                </a:pPr>
                <a:r>
                  <a:rPr lang="en-GB" sz="2000" i="1" dirty="0">
                    <a:latin typeface="Raleway Medium" panose="020B0003030101060003" pitchFamily="34" charset="0"/>
                    <a:ea typeface="Raleway SemiBold"/>
                    <a:cs typeface="Raleway SemiBold"/>
                    <a:sym typeface="Raleway SemiBold"/>
                  </a:rPr>
                  <a:t>Upper fall threshold </a:t>
                </a:r>
                <a:r>
                  <a:rPr lang="en-GB" sz="2000" dirty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(UFT): </a:t>
                </a:r>
                <a:r>
                  <a:rPr lang="en-GB" sz="1800" dirty="0">
                    <a:latin typeface="Raleway"/>
                    <a:ea typeface="Raleway"/>
                    <a:cs typeface="Raleway"/>
                    <a:sym typeface="Raleway"/>
                  </a:rPr>
                  <a:t>local maxima for the </a:t>
                </a:r>
                <a:r>
                  <a:rPr lang="en-GB" sz="1800" dirty="0" err="1" smtClean="0">
                    <a:latin typeface="Raleway"/>
                    <a:ea typeface="Raleway"/>
                    <a:cs typeface="Raleway"/>
                    <a:sym typeface="Raleway"/>
                  </a:rPr>
                  <a:t>Acc</a:t>
                </a:r>
                <a:r>
                  <a:rPr lang="en-GB" sz="1800" dirty="0" smtClean="0">
                    <a:latin typeface="Raleway"/>
                    <a:ea typeface="Raleway"/>
                    <a:cs typeface="Raleway"/>
                    <a:sym typeface="Raleway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aleway"/>
                        <a:sym typeface="Raleway"/>
                      </a:rPr>
                      <m:t>𝜔</m:t>
                    </m:r>
                  </m:oMath>
                </a14:m>
                <a:r>
                  <a:rPr lang="en-GB" sz="1800" dirty="0" smtClean="0">
                    <a:latin typeface="Raleway"/>
                    <a:ea typeface="Raleway"/>
                    <a:cs typeface="Raleway"/>
                    <a:sym typeface="Raleway"/>
                  </a:rPr>
                  <a:t> </a:t>
                </a:r>
                <a:r>
                  <a:rPr lang="en-GB" sz="1800" dirty="0">
                    <a:latin typeface="Raleway"/>
                    <a:ea typeface="Raleway"/>
                    <a:cs typeface="Raleway"/>
                    <a:sym typeface="Raleway"/>
                  </a:rPr>
                  <a:t>resultant of each recorded activity are referred to as the signal upper peak values (UPVs)</a:t>
                </a:r>
                <a:endParaRPr sz="1800" dirty="0"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lvl="0" indent="0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mc:Choice>
        <mc:Fallback xmlns="">
          <p:sp>
            <p:nvSpPr>
              <p:cNvPr id="289" name="Shape 2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400" y="1360550"/>
                <a:ext cx="7173600" cy="32793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68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789275" y="627575"/>
            <a:ext cx="38934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Algorithm</a:t>
            </a:r>
            <a:endParaRPr sz="30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000" b="0"/>
          </a:p>
        </p:txBody>
      </p:sp>
      <p:sp>
        <p:nvSpPr>
          <p:cNvPr id="297" name="Shape 29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  <p:sp>
        <p:nvSpPr>
          <p:cNvPr id="296" name="Shape 296"/>
          <p:cNvSpPr txBox="1"/>
          <p:nvPr/>
        </p:nvSpPr>
        <p:spPr>
          <a:xfrm>
            <a:off x="985200" y="1713950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-GB" sz="2000" dirty="0">
                <a:latin typeface="Raleway SemiBold"/>
                <a:ea typeface="Raleway SemiBold"/>
                <a:cs typeface="Raleway SemiBold"/>
                <a:sym typeface="Raleway SemiBold"/>
              </a:rPr>
              <a:t>3 Threshold Types</a:t>
            </a:r>
            <a:endParaRPr sz="2000" dirty="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914400" lvl="0" indent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 smtClean="0">
                <a:latin typeface="Raleway SemiBold"/>
                <a:ea typeface="Raleway SemiBold"/>
                <a:cs typeface="Raleway SemiBold"/>
                <a:sym typeface="Raleway SemiBold"/>
              </a:rPr>
              <a:t>LFT</a:t>
            </a:r>
            <a:r>
              <a:rPr lang="en-GB" sz="2000" baseline="-25000" dirty="0" err="1" smtClean="0">
                <a:latin typeface="Raleway SemiBold"/>
                <a:ea typeface="Raleway SemiBold"/>
                <a:cs typeface="Raleway SemiBold"/>
                <a:sym typeface="Raleway SemiBold"/>
              </a:rPr>
              <a:t>Acc</a:t>
            </a:r>
            <a:r>
              <a:rPr lang="en-GB" sz="2000" baseline="-25000" dirty="0" smtClean="0"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r>
              <a:rPr lang="en-GB" sz="2000" dirty="0">
                <a:latin typeface="Raleway SemiBold"/>
                <a:ea typeface="Raleway SemiBold"/>
                <a:cs typeface="Raleway SemiBold"/>
                <a:sym typeface="Raleway SemiBold"/>
              </a:rPr>
              <a:t>: </a:t>
            </a:r>
            <a:r>
              <a:rPr lang="en-GB" sz="1800" dirty="0">
                <a:latin typeface="Raleway Medium"/>
                <a:ea typeface="Raleway Medium"/>
                <a:cs typeface="Raleway Medium"/>
                <a:sym typeface="Raleway Medium"/>
              </a:rPr>
              <a:t>lower limit for acceleration</a:t>
            </a:r>
            <a:endParaRPr sz="1800" dirty="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914400" lvl="0" indent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 smtClean="0">
                <a:latin typeface="Raleway SemiBold"/>
                <a:ea typeface="Raleway SemiBold"/>
                <a:cs typeface="Raleway SemiBold"/>
                <a:sym typeface="Raleway SemiBold"/>
              </a:rPr>
              <a:t>UFT</a:t>
            </a:r>
            <a:r>
              <a:rPr lang="en-GB" sz="2000" baseline="-25000" dirty="0" err="1" smtClean="0">
                <a:latin typeface="Raleway SemiBold"/>
                <a:ea typeface="Raleway SemiBold"/>
                <a:cs typeface="Raleway SemiBold"/>
                <a:sym typeface="Raleway SemiBold"/>
              </a:rPr>
              <a:t>Acc</a:t>
            </a:r>
            <a:r>
              <a:rPr lang="en-GB" sz="2000" baseline="-25000" dirty="0" smtClean="0"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r>
              <a:rPr lang="en-GB" dirty="0">
                <a:latin typeface="Raleway Medium"/>
                <a:ea typeface="Raleway Medium"/>
                <a:cs typeface="Raleway Medium"/>
                <a:sym typeface="Raleway Medium"/>
              </a:rPr>
              <a:t>: </a:t>
            </a:r>
            <a:r>
              <a:rPr lang="en-GB" sz="1800" dirty="0">
                <a:latin typeface="Raleway Medium"/>
                <a:ea typeface="Raleway Medium"/>
                <a:cs typeface="Raleway Medium"/>
                <a:sym typeface="Raleway Medium"/>
              </a:rPr>
              <a:t>upper limit for acceleration</a:t>
            </a:r>
            <a:endParaRPr sz="1800" dirty="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latin typeface="Raleway SemiBold"/>
                <a:ea typeface="Raleway SemiBold"/>
                <a:cs typeface="Raleway SemiBold"/>
                <a:sym typeface="Raleway SemiBold"/>
              </a:rPr>
              <a:t>	</a:t>
            </a:r>
            <a:r>
              <a:rPr lang="en-GB" sz="2000" dirty="0" smtClean="0">
                <a:latin typeface="Raleway SemiBold"/>
                <a:ea typeface="Raleway SemiBold"/>
                <a:cs typeface="Raleway SemiBold"/>
                <a:sym typeface="Raleway SemiBold"/>
              </a:rPr>
              <a:t>       </a:t>
            </a:r>
            <a:r>
              <a:rPr lang="en-GB" sz="2000" dirty="0" err="1" smtClean="0">
                <a:latin typeface="Raleway SemiBold"/>
                <a:ea typeface="Raleway SemiBold"/>
                <a:cs typeface="Raleway SemiBold"/>
                <a:sym typeface="Raleway SemiBold"/>
              </a:rPr>
              <a:t>UFT</a:t>
            </a:r>
            <a:r>
              <a:rPr lang="en-GB" sz="2000" baseline="-25000" dirty="0" err="1" smtClean="0">
                <a:latin typeface="Raleway SemiBold"/>
                <a:ea typeface="Raleway SemiBold"/>
                <a:cs typeface="Raleway SemiBold"/>
                <a:sym typeface="Raleway SemiBold"/>
              </a:rPr>
              <a:t>Gyro</a:t>
            </a:r>
            <a:r>
              <a:rPr lang="en-GB" sz="2000" dirty="0" smtClean="0">
                <a:latin typeface="Raleway SemiBold"/>
                <a:ea typeface="Raleway SemiBold"/>
                <a:cs typeface="Raleway SemiBold"/>
                <a:sym typeface="Raleway SemiBold"/>
              </a:rPr>
              <a:t>: </a:t>
            </a:r>
            <a:r>
              <a:rPr lang="en-GB" sz="1800" dirty="0">
                <a:latin typeface="Raleway Medium"/>
                <a:ea typeface="Raleway Medium"/>
                <a:cs typeface="Raleway Medium"/>
                <a:sym typeface="Raleway Medium"/>
              </a:rPr>
              <a:t>upper limit for angular velocity</a:t>
            </a:r>
            <a:endParaRPr sz="1800" dirty="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  <p:extLst>
      <p:ext uri="{BB962C8B-B14F-4D97-AF65-F5344CB8AC3E}">
        <p14:creationId xmlns:p14="http://schemas.microsoft.com/office/powerpoint/2010/main" val="49460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title"/>
          </p:nvPr>
        </p:nvSpPr>
        <p:spPr>
          <a:xfrm>
            <a:off x="789275" y="627575"/>
            <a:ext cx="38934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Algorithm</a:t>
            </a:r>
            <a:endParaRPr sz="30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000" b="0"/>
          </a:p>
        </p:txBody>
      </p:sp>
      <p:sp>
        <p:nvSpPr>
          <p:cNvPr id="304" name="Shape 30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  <p:sp>
        <p:nvSpPr>
          <p:cNvPr id="305" name="Shape 305"/>
          <p:cNvSpPr txBox="1"/>
          <p:nvPr/>
        </p:nvSpPr>
        <p:spPr>
          <a:xfrm>
            <a:off x="0" y="4749850"/>
            <a:ext cx="34431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*Nominated </a:t>
            </a:r>
            <a:r>
              <a:rPr lang="en-GB" dirty="0"/>
              <a:t>by </a:t>
            </a:r>
            <a:r>
              <a:rPr lang="en-GB" dirty="0" err="1"/>
              <a:t>Quoc</a:t>
            </a:r>
            <a:r>
              <a:rPr lang="en-GB" dirty="0"/>
              <a:t> T. Huynh et. al. [1]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646" y="-49"/>
            <a:ext cx="234144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2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1367000" y="2132575"/>
            <a:ext cx="52032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System Overview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xfrm>
            <a:off x="729450" y="6392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000000"/>
                </a:solidFill>
              </a:rPr>
              <a:t>SENSORS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45" name="Shape 24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18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43" name="Shape 243"/>
          <p:cNvSpPr txBox="1"/>
          <p:nvPr/>
        </p:nvSpPr>
        <p:spPr>
          <a:xfrm>
            <a:off x="849825" y="1546287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●"/>
            </a:pPr>
            <a:endParaRPr sz="1600"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2425" y="2058363"/>
            <a:ext cx="1883676" cy="188367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251"/>
          <p:cNvSpPr txBox="1"/>
          <p:nvPr/>
        </p:nvSpPr>
        <p:spPr>
          <a:xfrm>
            <a:off x="849825" y="1470551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>
              <a:buSzPts val="2000"/>
              <a:buFont typeface="Raleway SemiBold"/>
              <a:buChar char="●"/>
            </a:pPr>
            <a:r>
              <a:rPr lang="en-US" sz="2000" dirty="0">
                <a:latin typeface="Raleway SemiBold"/>
                <a:ea typeface="Raleway SemiBold"/>
                <a:cs typeface="Raleway SemiBold"/>
                <a:sym typeface="Raleway SemiBold"/>
              </a:rPr>
              <a:t>Inertia Measurement Unit (IMU)  - 	MPU6050</a:t>
            </a:r>
          </a:p>
          <a:p>
            <a:pPr marL="1371600" lvl="0" indent="-355600">
              <a:lnSpc>
                <a:spcPct val="115000"/>
              </a:lnSpc>
              <a:buSzPts val="2000"/>
              <a:buFont typeface="Raleway SemiBold"/>
              <a:buChar char="-"/>
            </a:pPr>
            <a:r>
              <a:rPr lang="en-US" sz="2000" dirty="0">
                <a:latin typeface="Raleway SemiBold"/>
                <a:ea typeface="Raleway SemiBold"/>
                <a:cs typeface="Raleway SemiBold"/>
                <a:sym typeface="Raleway SemiBold"/>
              </a:rPr>
              <a:t>Accelerometer</a:t>
            </a:r>
            <a:endParaRPr lang="en-US" sz="2000" dirty="0"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457200"/>
            <a:r>
              <a:rPr lang="en-US" sz="1600" dirty="0">
                <a:latin typeface="Raleway"/>
                <a:ea typeface="Raleway"/>
                <a:cs typeface="Raleway"/>
                <a:sym typeface="Raleway"/>
              </a:rPr>
              <a:t>	full-scale range of ±2g, ±4g, ±8g, </a:t>
            </a:r>
          </a:p>
          <a:p>
            <a:pPr marL="914400" lvl="0" indent="457200"/>
            <a:r>
              <a:rPr lang="en-US" sz="1600" dirty="0">
                <a:latin typeface="Raleway"/>
                <a:ea typeface="Raleway"/>
                <a:cs typeface="Raleway"/>
                <a:sym typeface="Raleway"/>
              </a:rPr>
              <a:t>	and ±16g.</a:t>
            </a:r>
          </a:p>
          <a:p>
            <a:pPr marL="914400" lvl="0" indent="457200"/>
            <a:endParaRPr lang="en-US" sz="1600" dirty="0">
              <a:latin typeface="Raleway"/>
              <a:ea typeface="Raleway"/>
              <a:cs typeface="Raleway"/>
              <a:sym typeface="Raleway"/>
            </a:endParaRPr>
          </a:p>
          <a:p>
            <a:pPr marL="1371600" lvl="0" indent="-355600">
              <a:lnSpc>
                <a:spcPct val="115000"/>
              </a:lnSpc>
              <a:buSzPts val="2000"/>
              <a:buFont typeface="Raleway SemiBold"/>
              <a:buChar char="-"/>
            </a:pPr>
            <a:r>
              <a:rPr lang="en-US" sz="2000" dirty="0">
                <a:latin typeface="Raleway SemiBold"/>
                <a:ea typeface="Raleway SemiBold"/>
                <a:cs typeface="Raleway SemiBold"/>
                <a:sym typeface="Raleway SemiBold"/>
              </a:rPr>
              <a:t>Gyroscope</a:t>
            </a:r>
          </a:p>
          <a:p>
            <a:pPr lvl="0">
              <a:lnSpc>
                <a:spcPct val="115000"/>
              </a:lnSpc>
            </a:pPr>
            <a:r>
              <a:rPr lang="en-US" sz="2000" dirty="0">
                <a:latin typeface="Raleway SemiBold"/>
                <a:ea typeface="Raleway SemiBold"/>
                <a:cs typeface="Raleway SemiBold"/>
                <a:sym typeface="Raleway SemiBold"/>
              </a:rPr>
              <a:t>	       	</a:t>
            </a:r>
            <a:r>
              <a:rPr lang="en-US" sz="1600" dirty="0">
                <a:latin typeface="Raleway"/>
                <a:ea typeface="Raleway"/>
                <a:cs typeface="Raleway"/>
                <a:sym typeface="Raleway"/>
              </a:rPr>
              <a:t>full-scale range of ±250, ±500, ±1000, </a:t>
            </a:r>
          </a:p>
          <a:p>
            <a:pPr marL="914400" lvl="0" indent="457200">
              <a:lnSpc>
                <a:spcPct val="115000"/>
              </a:lnSpc>
            </a:pPr>
            <a:r>
              <a:rPr lang="en-US" sz="1600" dirty="0">
                <a:latin typeface="Raleway"/>
                <a:ea typeface="Raleway"/>
                <a:cs typeface="Raleway"/>
                <a:sym typeface="Raleway"/>
              </a:rPr>
              <a:t>	and ±2000 °/sec (</a:t>
            </a:r>
            <a:r>
              <a:rPr lang="en-US" sz="1600" dirty="0" err="1">
                <a:latin typeface="Raleway"/>
                <a:ea typeface="Raleway"/>
                <a:cs typeface="Raleway"/>
                <a:sym typeface="Raleway"/>
              </a:rPr>
              <a:t>dps</a:t>
            </a:r>
            <a:r>
              <a:rPr lang="en-US" sz="1600" dirty="0">
                <a:latin typeface="Raleway"/>
                <a:ea typeface="Raleway"/>
                <a:cs typeface="Raleway"/>
                <a:sym typeface="Raleway"/>
              </a:rPr>
              <a:t>)</a:t>
            </a: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6125108" y="3942039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5. MPU-6050 </a:t>
            </a:r>
            <a:r>
              <a:rPr lang="en-US" sz="1400" dirty="0" smtClean="0">
                <a:solidFill>
                  <a:schemeClr val="bg2"/>
                </a:solidFill>
              </a:rPr>
              <a:t>sensor [5]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729450" y="6392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000000"/>
                </a:solidFill>
              </a:rPr>
              <a:t>DATA FUSION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19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51" name="Shape 251"/>
          <p:cNvSpPr txBox="1"/>
          <p:nvPr/>
        </p:nvSpPr>
        <p:spPr>
          <a:xfrm>
            <a:off x="878400" y="1360550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●"/>
            </a:pPr>
            <a:r>
              <a:rPr lang="en-GB" sz="2000" dirty="0">
                <a:latin typeface="Raleway SemiBold"/>
                <a:ea typeface="Raleway SemiBold"/>
                <a:cs typeface="Raleway SemiBold"/>
                <a:sym typeface="Raleway SemiBold"/>
              </a:rPr>
              <a:t>Sensors Characteristics</a:t>
            </a:r>
            <a:endParaRPr sz="2000" dirty="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914400" lvl="1" indent="-355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○"/>
            </a:pPr>
            <a:r>
              <a:rPr lang="en-GB" sz="2000" dirty="0">
                <a:latin typeface="Raleway SemiBold"/>
                <a:ea typeface="Raleway SemiBold"/>
                <a:cs typeface="Raleway SemiBold"/>
                <a:sym typeface="Raleway SemiBold"/>
              </a:rPr>
              <a:t>Accelerometer</a:t>
            </a:r>
            <a:endParaRPr sz="2000" dirty="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13716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Char char="-"/>
            </a:pPr>
            <a:r>
              <a:rPr lang="en-GB" sz="1600" dirty="0">
                <a:latin typeface="Raleway Medium"/>
                <a:ea typeface="Raleway Medium"/>
                <a:cs typeface="Raleway Medium"/>
                <a:sym typeface="Raleway Medium"/>
              </a:rPr>
              <a:t>Sensitive with any sudden small force</a:t>
            </a:r>
            <a:endParaRPr sz="1600" dirty="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13716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Char char="-"/>
            </a:pPr>
            <a:r>
              <a:rPr lang="en-GB" sz="1600" dirty="0">
                <a:latin typeface="Raleway Medium"/>
                <a:ea typeface="Raleway Medium"/>
                <a:cs typeface="Raleway Medium"/>
                <a:sym typeface="Raleway Medium"/>
              </a:rPr>
              <a:t>Data is reliable in long term</a:t>
            </a:r>
            <a:endParaRPr sz="1600" dirty="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914400" lvl="1" indent="-355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○"/>
            </a:pPr>
            <a:r>
              <a:rPr lang="en-GB" sz="2000" dirty="0">
                <a:latin typeface="Raleway SemiBold"/>
                <a:ea typeface="Raleway SemiBold"/>
                <a:cs typeface="Raleway SemiBold"/>
                <a:sym typeface="Raleway SemiBold"/>
              </a:rPr>
              <a:t>Gyroscope</a:t>
            </a:r>
            <a:endParaRPr sz="2000" dirty="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13716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Char char="-"/>
            </a:pPr>
            <a:r>
              <a:rPr lang="en-GB" sz="1600" dirty="0">
                <a:latin typeface="Raleway Medium"/>
                <a:ea typeface="Raleway Medium"/>
                <a:cs typeface="Raleway Medium"/>
                <a:sym typeface="Raleway Medium"/>
              </a:rPr>
              <a:t>Drift over time</a:t>
            </a:r>
            <a:endParaRPr sz="1600" dirty="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13716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Char char="-"/>
            </a:pPr>
            <a:r>
              <a:rPr lang="en-GB" sz="1600" dirty="0">
                <a:latin typeface="Raleway Medium"/>
                <a:ea typeface="Raleway Medium"/>
                <a:cs typeface="Raleway Medium"/>
                <a:sym typeface="Raleway Medium"/>
              </a:rPr>
              <a:t>Give accurate information, not affected by </a:t>
            </a:r>
            <a:endParaRPr sz="1600" dirty="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latin typeface="Raleway Medium"/>
                <a:ea typeface="Raleway Medium"/>
                <a:cs typeface="Raleway Medium"/>
                <a:sym typeface="Raleway Medium"/>
              </a:rPr>
              <a:t>	 </a:t>
            </a:r>
            <a:r>
              <a:rPr lang="en-GB" sz="1600" dirty="0" smtClean="0">
                <a:latin typeface="Raleway Medium"/>
                <a:ea typeface="Raleway Medium"/>
                <a:cs typeface="Raleway Medium"/>
                <a:sym typeface="Raleway Medium"/>
              </a:rPr>
              <a:t>        external </a:t>
            </a:r>
            <a:r>
              <a:rPr lang="en-GB" sz="1600" dirty="0">
                <a:latin typeface="Raleway Medium"/>
                <a:ea typeface="Raleway Medium"/>
                <a:cs typeface="Raleway Medium"/>
                <a:sym typeface="Raleway Medium"/>
              </a:rPr>
              <a:t>force</a:t>
            </a:r>
            <a:endParaRPr sz="1600" dirty="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0550" y="2590275"/>
            <a:ext cx="1883676" cy="188367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6249466" y="4293168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5. MPU-6050 sensor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733038" y="612594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AGENDA</a:t>
            </a:r>
            <a:endParaRPr dirty="0"/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563957" y="1166995"/>
            <a:ext cx="48909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000000"/>
                </a:solidFill>
              </a:rPr>
              <a:t>Introduction to falls </a:t>
            </a: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000000"/>
                </a:solidFill>
              </a:rPr>
              <a:t>Causes and </a:t>
            </a:r>
            <a:r>
              <a:rPr lang="en-GB" sz="1800" dirty="0" smtClean="0">
                <a:solidFill>
                  <a:srgbClr val="000000"/>
                </a:solidFill>
              </a:rPr>
              <a:t>Consequences </a:t>
            </a:r>
            <a:r>
              <a:rPr lang="en-GB" sz="1800" dirty="0" smtClean="0">
                <a:solidFill>
                  <a:srgbClr val="000000"/>
                </a:solidFill>
              </a:rPr>
              <a:t>of falls</a:t>
            </a: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000000"/>
                </a:solidFill>
              </a:rPr>
              <a:t>Literature Review</a:t>
            </a:r>
          </a:p>
          <a:p>
            <a:pPr indent="-342900" algn="just">
              <a:lnSpc>
                <a:spcPct val="150000"/>
              </a:lnSpc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000000"/>
                </a:solidFill>
              </a:rPr>
              <a:t>Objectives</a:t>
            </a: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000000"/>
                </a:solidFill>
              </a:rPr>
              <a:t>Methodology and Algorithm</a:t>
            </a: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000000"/>
                </a:solidFill>
              </a:rPr>
              <a:t>System </a:t>
            </a:r>
            <a:r>
              <a:rPr lang="en-GB" sz="1800" dirty="0" err="1" smtClean="0">
                <a:solidFill>
                  <a:srgbClr val="000000"/>
                </a:solidFill>
              </a:rPr>
              <a:t>Intergration</a:t>
            </a:r>
            <a:endParaRPr lang="en-GB" sz="1800" dirty="0" smtClean="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000000"/>
                </a:solidFill>
              </a:rPr>
              <a:t>Data </a:t>
            </a:r>
            <a:r>
              <a:rPr lang="en-GB" sz="1800" dirty="0" smtClean="0">
                <a:solidFill>
                  <a:srgbClr val="000000"/>
                </a:solidFill>
              </a:rPr>
              <a:t>Collection</a:t>
            </a:r>
            <a:endParaRPr lang="en-GB" sz="1800" dirty="0" smtClean="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000000"/>
                </a:solidFill>
              </a:rPr>
              <a:t>Result</a:t>
            </a: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000000"/>
                </a:solidFill>
              </a:rPr>
              <a:t>Discussion</a:t>
            </a: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rgbClr val="000000"/>
              </a:solidFill>
            </a:endParaRPr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180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729450" y="6392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smtClean="0">
                <a:solidFill>
                  <a:srgbClr val="000000"/>
                </a:solidFill>
              </a:rPr>
              <a:t>MICRO-CONTROLER</a:t>
            </a:r>
            <a:endParaRPr sz="3000" dirty="0">
              <a:solidFill>
                <a:srgbClr val="000000"/>
              </a:solidFill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20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6" name="Shape 243"/>
          <p:cNvSpPr txBox="1"/>
          <p:nvPr/>
        </p:nvSpPr>
        <p:spPr>
          <a:xfrm>
            <a:off x="921263" y="1353406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●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ESP8266EX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L106 32-bit RISC processor 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Maximum clock speed 160Mhz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Supports GPIO, UART, I</a:t>
            </a:r>
            <a:r>
              <a:rPr lang="en-US" sz="1600" baseline="30000" dirty="0" smtClean="0">
                <a:latin typeface="Raleway SemiBold"/>
                <a:ea typeface="Raleway"/>
                <a:cs typeface="Raleway"/>
                <a:sym typeface="Raleway SemiBold"/>
              </a:rPr>
              <a:t>2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C, ADC, etc.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- 50kB RAM and 16MB SPI flash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endParaRPr sz="1600"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58" y="2332419"/>
            <a:ext cx="2352194" cy="2050256"/>
          </a:xfrm>
          <a:prstGeom prst="rect">
            <a:avLst/>
          </a:prstGeom>
        </p:spPr>
      </p:pic>
      <p:sp>
        <p:nvSpPr>
          <p:cNvPr id="7" name="Text Placeholder 1"/>
          <p:cNvSpPr txBox="1">
            <a:spLocks/>
          </p:cNvSpPr>
          <p:nvPr/>
        </p:nvSpPr>
        <p:spPr>
          <a:xfrm>
            <a:off x="6458458" y="43826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5. </a:t>
            </a:r>
            <a:r>
              <a:rPr lang="en-US" sz="1400" dirty="0" smtClean="0">
                <a:solidFill>
                  <a:schemeClr val="bg2"/>
                </a:solidFill>
              </a:rPr>
              <a:t>ESP8266EX 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857" y="1877927"/>
            <a:ext cx="4876800" cy="2743200"/>
          </a:xfrm>
          <a:prstGeom prst="rect">
            <a:avLst/>
          </a:prstGeom>
        </p:spPr>
      </p:pic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729450" y="6392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smtClean="0">
                <a:solidFill>
                  <a:srgbClr val="000000"/>
                </a:solidFill>
              </a:rPr>
              <a:t>POWER SUPPLY </a:t>
            </a:r>
            <a:endParaRPr sz="3000" dirty="0">
              <a:solidFill>
                <a:srgbClr val="000000"/>
              </a:solidFill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21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6" name="Shape 243"/>
          <p:cNvSpPr txBox="1"/>
          <p:nvPr/>
        </p:nvSpPr>
        <p:spPr>
          <a:xfrm>
            <a:off x="870057" y="1309515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●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ESP8266 Power Supply Shield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</a:t>
            </a:r>
            <a:r>
              <a:rPr lang="en-US" sz="1600" dirty="0" err="1" smtClean="0">
                <a:latin typeface="Raleway SemiBold"/>
                <a:ea typeface="Raleway"/>
                <a:cs typeface="Raleway"/>
                <a:sym typeface="Raleway SemiBold"/>
              </a:rPr>
              <a:t>Compitable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 with ESP8266 board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Provide 5V power supply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Support Lithium Battery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Allow battery charging</a:t>
            </a:r>
            <a:endParaRPr sz="16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6458458" y="43826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5542839" y="43826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</a:t>
            </a:r>
            <a:r>
              <a:rPr lang="en-US" sz="1400" dirty="0" smtClean="0">
                <a:solidFill>
                  <a:schemeClr val="bg2"/>
                </a:solidFill>
              </a:rPr>
              <a:t>6. ESP8266 power shield  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98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729450" y="6392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smtClean="0">
                <a:solidFill>
                  <a:srgbClr val="000000"/>
                </a:solidFill>
              </a:rPr>
              <a:t>COMMUNICATION</a:t>
            </a:r>
            <a:endParaRPr sz="3000" dirty="0">
              <a:solidFill>
                <a:srgbClr val="000000"/>
              </a:solidFill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22</a:t>
            </a:fld>
            <a:endParaRPr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hape 243"/>
              <p:cNvSpPr txBox="1"/>
              <p:nvPr/>
            </p:nvSpPr>
            <p:spPr>
              <a:xfrm>
                <a:off x="921263" y="1353406"/>
                <a:ext cx="7173600" cy="327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lvl="0" indent="-355600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2000"/>
                  <a:buFont typeface="Raleway SemiBold"/>
                  <a:buChar char="●"/>
                </a:pPr>
                <a:r>
                  <a:rPr lang="en-US" sz="1800" dirty="0" smtClean="0">
                    <a:latin typeface="Raleway SemiBold"/>
                    <a:ea typeface="Raleway"/>
                    <a:cs typeface="Raleway"/>
                    <a:sym typeface="Raleway SemiBold"/>
                  </a:rPr>
                  <a:t>ESP8266EX</a:t>
                </a:r>
                <a:r>
                  <a:rPr lang="en-US" sz="1600" dirty="0">
                    <a:latin typeface="Raleway"/>
                    <a:ea typeface="Raleway"/>
                    <a:cs typeface="Raleway"/>
                    <a:sym typeface="Raleway"/>
                  </a:rPr>
                  <a:t> </a:t>
                </a:r>
                <a:r>
                  <a:rPr lang="en-US" sz="1600" dirty="0" smtClean="0">
                    <a:latin typeface="Raleway"/>
                    <a:ea typeface="Raleway"/>
                    <a:cs typeface="Raleway"/>
                    <a:sym typeface="Raleway"/>
                  </a:rPr>
                  <a:t>with </a:t>
                </a:r>
                <a:r>
                  <a:rPr lang="en-US" sz="1600" dirty="0" err="1" smtClean="0">
                    <a:latin typeface="Raleway"/>
                    <a:ea typeface="Raleway"/>
                    <a:cs typeface="Raleway"/>
                    <a:sym typeface="Raleway"/>
                  </a:rPr>
                  <a:t>intergrated</a:t>
                </a:r>
                <a:r>
                  <a:rPr lang="en-US" sz="1600" dirty="0" smtClean="0">
                    <a:latin typeface="Raleway"/>
                    <a:ea typeface="Raleway"/>
                    <a:cs typeface="Raleway"/>
                    <a:sym typeface="Raleway"/>
                  </a:rPr>
                  <a:t> Wi-Fi module</a:t>
                </a:r>
              </a:p>
              <a:p>
                <a:pPr marL="101600" lvl="0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2000"/>
                </a:pPr>
                <a:r>
                  <a:rPr lang="en-US" sz="1600" dirty="0">
                    <a:latin typeface="Raleway"/>
                    <a:ea typeface="Raleway"/>
                    <a:cs typeface="Raleway"/>
                    <a:sym typeface="Raleway"/>
                  </a:rPr>
                  <a:t>	</a:t>
                </a:r>
                <a:r>
                  <a:rPr lang="en-US" sz="1600" dirty="0" smtClean="0">
                    <a:latin typeface="Raleway"/>
                    <a:ea typeface="Raleway"/>
                    <a:cs typeface="Raleway"/>
                    <a:sym typeface="Raleway"/>
                  </a:rPr>
                  <a:t>-  Full 802.11 b/g/n WLAN MAC standard</a:t>
                </a:r>
              </a:p>
              <a:p>
                <a:pPr marL="101600" lvl="0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2000"/>
                </a:pPr>
                <a:r>
                  <a:rPr lang="en-US" sz="1600" dirty="0">
                    <a:latin typeface="Raleway"/>
                    <a:ea typeface="Raleway"/>
                    <a:cs typeface="Raleway"/>
                    <a:sym typeface="Raleway"/>
                  </a:rPr>
                  <a:t>	</a:t>
                </a:r>
                <a:r>
                  <a:rPr lang="en-US" sz="1600" dirty="0" smtClean="0">
                    <a:latin typeface="Raleway"/>
                    <a:ea typeface="Raleway"/>
                    <a:cs typeface="Raleway"/>
                    <a:sym typeface="Raleway"/>
                  </a:rPr>
                  <a:t>-  Low power architecture</a:t>
                </a:r>
              </a:p>
              <a:p>
                <a:pPr marL="101600" lvl="0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2000"/>
                </a:pPr>
                <a:r>
                  <a:rPr lang="en-US" sz="1600" dirty="0">
                    <a:latin typeface="Raleway"/>
                    <a:ea typeface="Raleway"/>
                    <a:cs typeface="Raleway"/>
                    <a:sym typeface="Raleway"/>
                  </a:rPr>
                  <a:t>	</a:t>
                </a:r>
                <a:r>
                  <a:rPr lang="en-US" sz="1600" dirty="0" smtClean="0">
                    <a:latin typeface="Raleway"/>
                    <a:ea typeface="Raleway"/>
                    <a:cs typeface="Raleway"/>
                    <a:sym typeface="Raleway"/>
                  </a:rPr>
                  <a:t>-  Only 20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aleway"/>
                        <a:sym typeface="Raleway"/>
                      </a:rPr>
                      <m:t>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aleway"/>
                        <a:sym typeface="Raleway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aleway"/>
                        <a:sym typeface="Raleway"/>
                      </a:rPr>
                      <m:t>  </m:t>
                    </m:r>
                  </m:oMath>
                </a14:m>
                <a:r>
                  <a:rPr lang="en-US" sz="1600" dirty="0" smtClean="0">
                    <a:latin typeface="Raleway"/>
                    <a:ea typeface="Raleway"/>
                    <a:cs typeface="Raleway"/>
                    <a:sym typeface="Raleway"/>
                  </a:rPr>
                  <a:t>in deep-sleep mode</a:t>
                </a:r>
              </a:p>
              <a:p>
                <a:pPr marL="101600" lvl="0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2000"/>
                </a:pPr>
                <a:r>
                  <a:rPr lang="en-US" sz="1600" dirty="0">
                    <a:latin typeface="Raleway"/>
                    <a:ea typeface="Raleway"/>
                    <a:cs typeface="Raleway"/>
                    <a:sym typeface="Raleway"/>
                  </a:rPr>
                  <a:t>	</a:t>
                </a:r>
                <a:r>
                  <a:rPr lang="en-US" sz="1600" dirty="0" smtClean="0">
                    <a:latin typeface="Raleway"/>
                    <a:ea typeface="Raleway"/>
                    <a:cs typeface="Raleway"/>
                    <a:sym typeface="Raleway"/>
                  </a:rPr>
                  <a:t>-  Power consumption: 1mW</a:t>
                </a:r>
              </a:p>
              <a:p>
                <a:pPr marL="101600" lvl="0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2000"/>
                </a:pPr>
                <a:r>
                  <a:rPr lang="en-US" sz="1600" dirty="0">
                    <a:latin typeface="Raleway"/>
                    <a:ea typeface="Raleway"/>
                    <a:cs typeface="Raleway"/>
                    <a:sym typeface="Raleway"/>
                  </a:rPr>
                  <a:t>	</a:t>
                </a:r>
                <a:r>
                  <a:rPr lang="en-US" sz="1600" dirty="0" smtClean="0">
                    <a:latin typeface="Raleway"/>
                    <a:ea typeface="Raleway"/>
                    <a:cs typeface="Raleway"/>
                    <a:sym typeface="Raleway"/>
                  </a:rPr>
                  <a:t>-  Support TCP protocol</a:t>
                </a:r>
              </a:p>
              <a:p>
                <a:pPr marL="101600" lvl="0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2000"/>
                </a:pPr>
                <a:r>
                  <a:rPr lang="en-US" sz="1600" dirty="0">
                    <a:latin typeface="Raleway"/>
                    <a:ea typeface="Raleway"/>
                    <a:cs typeface="Raleway"/>
                    <a:sym typeface="Raleway"/>
                  </a:rPr>
                  <a:t>	</a:t>
                </a:r>
                <a:r>
                  <a:rPr lang="en-US" sz="1600" dirty="0" smtClean="0">
                    <a:latin typeface="Raleway"/>
                    <a:ea typeface="Raleway"/>
                    <a:cs typeface="Raleway"/>
                    <a:sym typeface="Raleway"/>
                  </a:rPr>
                  <a:t> </a:t>
                </a:r>
                <a:endParaRPr lang="en-US" sz="2000" dirty="0" smtClean="0">
                  <a:latin typeface="Raleway SemiBold"/>
                  <a:ea typeface="Raleway"/>
                  <a:cs typeface="Raleway"/>
                  <a:sym typeface="Raleway SemiBold"/>
                </a:endParaRPr>
              </a:p>
            </p:txBody>
          </p:sp>
        </mc:Choice>
        <mc:Fallback xmlns="">
          <p:sp>
            <p:nvSpPr>
              <p:cNvPr id="6" name="Shape 2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263" y="1353406"/>
                <a:ext cx="7173600" cy="32793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58" y="2582450"/>
            <a:ext cx="2352194" cy="2050256"/>
          </a:xfrm>
          <a:prstGeom prst="rect">
            <a:avLst/>
          </a:prstGeom>
        </p:spPr>
      </p:pic>
      <p:sp>
        <p:nvSpPr>
          <p:cNvPr id="7" name="Text Placeholder 1"/>
          <p:cNvSpPr txBox="1">
            <a:spLocks/>
          </p:cNvSpPr>
          <p:nvPr/>
        </p:nvSpPr>
        <p:spPr>
          <a:xfrm>
            <a:off x="6092698" y="4528979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</a:t>
            </a:r>
            <a:r>
              <a:rPr lang="en-US" sz="1400" dirty="0" smtClean="0">
                <a:solidFill>
                  <a:schemeClr val="bg2"/>
                </a:solidFill>
              </a:rPr>
              <a:t>7. ESP8266 </a:t>
            </a:r>
            <a:r>
              <a:rPr lang="en-US" sz="1400" dirty="0" err="1" smtClean="0">
                <a:solidFill>
                  <a:schemeClr val="bg2"/>
                </a:solidFill>
              </a:rPr>
              <a:t>WiFi</a:t>
            </a:r>
            <a:r>
              <a:rPr lang="en-US" sz="1400" dirty="0" smtClean="0">
                <a:solidFill>
                  <a:schemeClr val="bg2"/>
                </a:solidFill>
              </a:rPr>
              <a:t> module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28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729450" y="6392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smtClean="0">
                <a:solidFill>
                  <a:srgbClr val="000000"/>
                </a:solidFill>
              </a:rPr>
              <a:t>COMMUNICATION</a:t>
            </a:r>
            <a:endParaRPr sz="3000" dirty="0">
              <a:solidFill>
                <a:srgbClr val="000000"/>
              </a:solidFill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23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1140"/>
            <a:ext cx="9144000" cy="1481296"/>
          </a:xfrm>
          <a:prstGeom prst="rect">
            <a:avLst/>
          </a:prstGeom>
        </p:spPr>
      </p:pic>
      <p:sp>
        <p:nvSpPr>
          <p:cNvPr id="5" name="Text Placeholder 1"/>
          <p:cNvSpPr txBox="1">
            <a:spLocks/>
          </p:cNvSpPr>
          <p:nvPr/>
        </p:nvSpPr>
        <p:spPr>
          <a:xfrm>
            <a:off x="3033239" y="3722164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</a:t>
            </a:r>
            <a:r>
              <a:rPr lang="en-US" sz="1400" dirty="0" smtClean="0">
                <a:solidFill>
                  <a:schemeClr val="bg2"/>
                </a:solidFill>
              </a:rPr>
              <a:t>8. </a:t>
            </a:r>
            <a:r>
              <a:rPr lang="en-US" sz="1400" dirty="0" smtClean="0">
                <a:solidFill>
                  <a:schemeClr val="bg2"/>
                </a:solidFill>
              </a:rPr>
              <a:t>Communication protocol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05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729450" y="6392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smtClean="0">
                <a:solidFill>
                  <a:srgbClr val="000000"/>
                </a:solidFill>
              </a:rPr>
              <a:t>SOFTWARE</a:t>
            </a:r>
            <a:endParaRPr sz="3000" dirty="0">
              <a:solidFill>
                <a:srgbClr val="000000"/>
              </a:solidFill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24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6" name="Shape 243"/>
          <p:cNvSpPr txBox="1"/>
          <p:nvPr/>
        </p:nvSpPr>
        <p:spPr>
          <a:xfrm>
            <a:off x="921263" y="1353406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"/>
                <a:ea typeface="Raleway"/>
                <a:cs typeface="Raleway"/>
                <a:sym typeface="Raleway"/>
              </a:rPr>
              <a:t>	</a:t>
            </a:r>
            <a:r>
              <a:rPr lang="en-US" sz="1600" dirty="0" smtClean="0">
                <a:latin typeface="Raleway"/>
                <a:ea typeface="Raleway"/>
                <a:cs typeface="Raleway"/>
                <a:sym typeface="Raleway"/>
              </a:rPr>
              <a:t> </a:t>
            </a:r>
            <a:endParaRPr lang="en-US" sz="2000" dirty="0" smtClean="0">
              <a:latin typeface="Raleway SemiBold"/>
              <a:ea typeface="Raleway"/>
              <a:cs typeface="Raleway"/>
              <a:sym typeface="Raleway SemiBold"/>
            </a:endParaRPr>
          </a:p>
        </p:txBody>
      </p:sp>
      <p:sp>
        <p:nvSpPr>
          <p:cNvPr id="5" name="Shape 243"/>
          <p:cNvSpPr txBox="1"/>
          <p:nvPr/>
        </p:nvSpPr>
        <p:spPr>
          <a:xfrm>
            <a:off x="1073663" y="1505806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●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Embedded Software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Read data from sensor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Calculate normalized values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Concatenating data 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into message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Sending data to host computer</a:t>
            </a:r>
          </a:p>
        </p:txBody>
      </p:sp>
    </p:spTree>
    <p:extLst>
      <p:ext uri="{BB962C8B-B14F-4D97-AF65-F5344CB8AC3E}">
        <p14:creationId xmlns:p14="http://schemas.microsoft.com/office/powerpoint/2010/main" val="295458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729450" y="6392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smtClean="0">
                <a:solidFill>
                  <a:srgbClr val="000000"/>
                </a:solidFill>
              </a:rPr>
              <a:t>SOFTWARE</a:t>
            </a:r>
            <a:endParaRPr sz="3000" dirty="0">
              <a:solidFill>
                <a:srgbClr val="000000"/>
              </a:solidFill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25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6" name="Shape 243"/>
          <p:cNvSpPr txBox="1"/>
          <p:nvPr/>
        </p:nvSpPr>
        <p:spPr>
          <a:xfrm>
            <a:off x="921263" y="1353406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"/>
                <a:ea typeface="Raleway"/>
                <a:cs typeface="Raleway"/>
                <a:sym typeface="Raleway"/>
              </a:rPr>
              <a:t>	</a:t>
            </a:r>
            <a:r>
              <a:rPr lang="en-US" sz="1600" dirty="0" smtClean="0">
                <a:latin typeface="Raleway"/>
                <a:ea typeface="Raleway"/>
                <a:cs typeface="Raleway"/>
                <a:sym typeface="Raleway"/>
              </a:rPr>
              <a:t> </a:t>
            </a:r>
            <a:endParaRPr lang="en-US" sz="2000" dirty="0" smtClean="0">
              <a:latin typeface="Raleway SemiBold"/>
              <a:ea typeface="Raleway"/>
              <a:cs typeface="Raleway"/>
              <a:sym typeface="Raleway SemiBold"/>
            </a:endParaRPr>
          </a:p>
        </p:txBody>
      </p:sp>
      <p:sp>
        <p:nvSpPr>
          <p:cNvPr id="5" name="Shape 243"/>
          <p:cNvSpPr txBox="1"/>
          <p:nvPr/>
        </p:nvSpPr>
        <p:spPr>
          <a:xfrm>
            <a:off x="1073663" y="1505806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●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Data acquisition software	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Running a server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	-     Read data from received message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Visualize data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 Store data into CSV file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031" y="2110962"/>
            <a:ext cx="2837996" cy="2271101"/>
          </a:xfrm>
          <a:prstGeom prst="rect">
            <a:avLst/>
          </a:prstGeom>
        </p:spPr>
      </p:pic>
      <p:sp>
        <p:nvSpPr>
          <p:cNvPr id="7" name="Text Placeholder 1"/>
          <p:cNvSpPr txBox="1">
            <a:spLocks/>
          </p:cNvSpPr>
          <p:nvPr/>
        </p:nvSpPr>
        <p:spPr>
          <a:xfrm>
            <a:off x="5784031" y="4382063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</a:t>
            </a:r>
            <a:r>
              <a:rPr lang="en-US" sz="1400" dirty="0" smtClean="0">
                <a:solidFill>
                  <a:schemeClr val="bg2"/>
                </a:solidFill>
              </a:rPr>
              <a:t>9. </a:t>
            </a:r>
            <a:r>
              <a:rPr lang="en-US" sz="1400" dirty="0" smtClean="0">
                <a:solidFill>
                  <a:schemeClr val="bg2"/>
                </a:solidFill>
              </a:rPr>
              <a:t>Data acquisition software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92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729450" y="6392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smtClean="0">
                <a:solidFill>
                  <a:srgbClr val="000000"/>
                </a:solidFill>
              </a:rPr>
              <a:t>SOFTWARE</a:t>
            </a:r>
            <a:endParaRPr sz="3000" dirty="0">
              <a:solidFill>
                <a:srgbClr val="000000"/>
              </a:solidFill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26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6" name="Shape 243"/>
          <p:cNvSpPr txBox="1"/>
          <p:nvPr/>
        </p:nvSpPr>
        <p:spPr>
          <a:xfrm>
            <a:off x="921263" y="1353406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"/>
                <a:ea typeface="Raleway"/>
                <a:cs typeface="Raleway"/>
                <a:sym typeface="Raleway"/>
              </a:rPr>
              <a:t>	</a:t>
            </a:r>
            <a:r>
              <a:rPr lang="en-US" sz="1600" dirty="0" smtClean="0">
                <a:latin typeface="Raleway"/>
                <a:ea typeface="Raleway"/>
                <a:cs typeface="Raleway"/>
                <a:sym typeface="Raleway"/>
              </a:rPr>
              <a:t> </a:t>
            </a:r>
            <a:endParaRPr lang="en-US" sz="2000" dirty="0" smtClean="0">
              <a:latin typeface="Raleway SemiBold"/>
              <a:ea typeface="Raleway"/>
              <a:cs typeface="Raleway"/>
              <a:sym typeface="Raleway SemiBold"/>
            </a:endParaRPr>
          </a:p>
        </p:txBody>
      </p:sp>
      <p:sp>
        <p:nvSpPr>
          <p:cNvPr id="5" name="Shape 243"/>
          <p:cNvSpPr txBox="1"/>
          <p:nvPr/>
        </p:nvSpPr>
        <p:spPr>
          <a:xfrm>
            <a:off x="1073663" y="1505806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●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Data analysis software: MATLAB	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Reading data from CSV file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Load data to MATLAB array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Plotting data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Analyze data with provided tools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13" y="1938559"/>
            <a:ext cx="2912283" cy="2622709"/>
          </a:xfrm>
          <a:prstGeom prst="rect">
            <a:avLst/>
          </a:prstGeom>
        </p:spPr>
      </p:pic>
      <p:sp>
        <p:nvSpPr>
          <p:cNvPr id="8" name="Text Placeholder 1"/>
          <p:cNvSpPr txBox="1">
            <a:spLocks/>
          </p:cNvSpPr>
          <p:nvPr/>
        </p:nvSpPr>
        <p:spPr>
          <a:xfrm>
            <a:off x="5880557" y="4561268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10. Data analysis software 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63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729450" y="6392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smtClean="0">
                <a:solidFill>
                  <a:srgbClr val="000000"/>
                </a:solidFill>
              </a:rPr>
              <a:t>SYSTEM INTEGRATION</a:t>
            </a:r>
            <a:endParaRPr sz="3000" dirty="0">
              <a:solidFill>
                <a:srgbClr val="000000"/>
              </a:solidFill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27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356" y="1657350"/>
            <a:ext cx="2090457" cy="23488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66" y="1922616"/>
            <a:ext cx="2610499" cy="1818296"/>
          </a:xfrm>
          <a:prstGeom prst="rect">
            <a:avLst/>
          </a:prstGeom>
        </p:spPr>
      </p:pic>
      <p:sp>
        <p:nvSpPr>
          <p:cNvPr id="11" name="Text Placeholder 1"/>
          <p:cNvSpPr txBox="1">
            <a:spLocks/>
          </p:cNvSpPr>
          <p:nvPr/>
        </p:nvSpPr>
        <p:spPr>
          <a:xfrm>
            <a:off x="1121952" y="401295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</a:t>
            </a:r>
            <a:r>
              <a:rPr lang="en-US" sz="1400" dirty="0" smtClean="0">
                <a:solidFill>
                  <a:schemeClr val="bg2"/>
                </a:solidFill>
              </a:rPr>
              <a:t>11. </a:t>
            </a:r>
            <a:r>
              <a:rPr lang="en-US" sz="1400" dirty="0" smtClean="0">
                <a:solidFill>
                  <a:schemeClr val="bg2"/>
                </a:solidFill>
              </a:rPr>
              <a:t>Wiring schematic of MPU-6050 [6]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5240652" y="4006178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12. Printed Circuit Board Design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72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729450" y="6392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smtClean="0">
                <a:solidFill>
                  <a:srgbClr val="000000"/>
                </a:solidFill>
              </a:rPr>
              <a:t>EXPERIMENT</a:t>
            </a:r>
            <a:endParaRPr sz="3000" dirty="0">
              <a:solidFill>
                <a:srgbClr val="000000"/>
              </a:solidFill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28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6" name="Shape 243"/>
          <p:cNvSpPr txBox="1"/>
          <p:nvPr/>
        </p:nvSpPr>
        <p:spPr>
          <a:xfrm>
            <a:off x="921263" y="1353406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"/>
                <a:ea typeface="Raleway"/>
                <a:cs typeface="Raleway"/>
                <a:sym typeface="Raleway"/>
              </a:rPr>
              <a:t>	</a:t>
            </a:r>
            <a:r>
              <a:rPr lang="en-US" sz="1600" dirty="0" smtClean="0">
                <a:latin typeface="Raleway"/>
                <a:ea typeface="Raleway"/>
                <a:cs typeface="Raleway"/>
                <a:sym typeface="Raleway"/>
              </a:rPr>
              <a:t> </a:t>
            </a:r>
            <a:endParaRPr lang="en-US" sz="2000" dirty="0" smtClean="0">
              <a:latin typeface="Raleway SemiBold"/>
              <a:ea typeface="Raleway"/>
              <a:cs typeface="Raleway"/>
              <a:sym typeface="Raleway SemiBold"/>
            </a:endParaRPr>
          </a:p>
        </p:txBody>
      </p:sp>
      <p:sp>
        <p:nvSpPr>
          <p:cNvPr id="5" name="Shape 243"/>
          <p:cNvSpPr txBox="1"/>
          <p:nvPr/>
        </p:nvSpPr>
        <p:spPr>
          <a:xfrm>
            <a:off x="1073663" y="1505806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●"/>
            </a:pPr>
            <a:endParaRPr lang="en-US" sz="1600" dirty="0" smtClean="0">
              <a:latin typeface="Raleway SemiBold"/>
              <a:ea typeface="Raleway"/>
              <a:cs typeface="Raleway"/>
              <a:sym typeface="Raleway SemiBold"/>
            </a:endParaRPr>
          </a:p>
        </p:txBody>
      </p:sp>
      <p:sp>
        <p:nvSpPr>
          <p:cNvPr id="7" name="Shape 243"/>
          <p:cNvSpPr txBox="1"/>
          <p:nvPr/>
        </p:nvSpPr>
        <p:spPr>
          <a:xfrm>
            <a:off x="768863" y="1201006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●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5 volunteers were asked to perform different movements: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standing up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sit down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walking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running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	-     lying on the bed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going up/down stair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jumping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different fall tests: </a:t>
            </a:r>
            <a:r>
              <a:rPr lang="en-US" sz="1600" b="1" i="1" dirty="0" smtClean="0">
                <a:latin typeface="Raleway SemiBold"/>
                <a:ea typeface="Raleway"/>
                <a:cs typeface="Raleway"/>
                <a:sym typeface="Raleway SemiBold"/>
              </a:rPr>
              <a:t>forward, backward, right/left side way 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	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endParaRPr lang="en-US" sz="1600" dirty="0" smtClean="0">
              <a:latin typeface="Raleway SemiBold"/>
              <a:ea typeface="Raleway"/>
              <a:cs typeface="Raleway"/>
              <a:sym typeface="Raleway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49892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729450" y="6392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smtClean="0">
                <a:solidFill>
                  <a:srgbClr val="000000"/>
                </a:solidFill>
              </a:rPr>
              <a:t>EXPERIMENT</a:t>
            </a:r>
            <a:endParaRPr sz="3000" dirty="0">
              <a:solidFill>
                <a:srgbClr val="000000"/>
              </a:solidFill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29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6" name="Shape 243"/>
          <p:cNvSpPr txBox="1"/>
          <p:nvPr/>
        </p:nvSpPr>
        <p:spPr>
          <a:xfrm>
            <a:off x="921263" y="1353406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"/>
                <a:ea typeface="Raleway"/>
                <a:cs typeface="Raleway"/>
                <a:sym typeface="Raleway"/>
              </a:rPr>
              <a:t>	</a:t>
            </a:r>
            <a:r>
              <a:rPr lang="en-US" sz="1600" dirty="0" smtClean="0">
                <a:latin typeface="Raleway"/>
                <a:ea typeface="Raleway"/>
                <a:cs typeface="Raleway"/>
                <a:sym typeface="Raleway"/>
              </a:rPr>
              <a:t> </a:t>
            </a:r>
            <a:endParaRPr lang="en-US" sz="2000" dirty="0" smtClean="0">
              <a:latin typeface="Raleway SemiBold"/>
              <a:ea typeface="Raleway"/>
              <a:cs typeface="Raleway"/>
              <a:sym typeface="Raleway SemiBold"/>
            </a:endParaRPr>
          </a:p>
        </p:txBody>
      </p:sp>
      <p:sp>
        <p:nvSpPr>
          <p:cNvPr id="5" name="Shape 243"/>
          <p:cNvSpPr txBox="1"/>
          <p:nvPr/>
        </p:nvSpPr>
        <p:spPr>
          <a:xfrm>
            <a:off x="1073663" y="1505806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●"/>
            </a:pPr>
            <a:endParaRPr lang="en-US" sz="1600" dirty="0" smtClean="0">
              <a:latin typeface="Raleway SemiBold"/>
              <a:ea typeface="Raleway"/>
              <a:cs typeface="Raleway"/>
              <a:sym typeface="Raleway SemiBold"/>
            </a:endParaRPr>
          </a:p>
        </p:txBody>
      </p:sp>
      <p:sp>
        <p:nvSpPr>
          <p:cNvPr id="7" name="Shape 243"/>
          <p:cNvSpPr txBox="1"/>
          <p:nvPr/>
        </p:nvSpPr>
        <p:spPr>
          <a:xfrm>
            <a:off x="768863" y="1201006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●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Detail body information of volunteers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	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endParaRPr lang="en-US" sz="1600" dirty="0" smtClean="0">
              <a:latin typeface="Raleway SemiBold"/>
              <a:ea typeface="Raleway"/>
              <a:cs typeface="Raleway"/>
              <a:sym typeface="Raleway SemiBold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628095"/>
              </p:ext>
            </p:extLst>
          </p:nvPr>
        </p:nvGraphicFramePr>
        <p:xfrm>
          <a:off x="1643550" y="2085975"/>
          <a:ext cx="6096000" cy="217900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2480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SUBJECT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HEIGHT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WEIGHT</a:t>
                      </a:r>
                      <a:r>
                        <a:rPr lang="en-US" sz="1200" baseline="0" dirty="0" smtClean="0"/>
                        <a:t> (KG)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GENDER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S1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22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167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55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Male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S2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22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179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71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Male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S3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22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170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90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Male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S4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22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178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65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Male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S5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22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175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75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Male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693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712899" y="686400"/>
            <a:ext cx="7373825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smtClean="0">
                <a:solidFill>
                  <a:srgbClr val="000000"/>
                </a:solidFill>
              </a:rPr>
              <a:t>Introduction to falls </a:t>
            </a:r>
            <a:endParaRPr sz="3000" dirty="0"/>
          </a:p>
        </p:txBody>
      </p:sp>
      <p:sp>
        <p:nvSpPr>
          <p:cNvPr id="220" name="Shape 2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sp>
        <p:nvSpPr>
          <p:cNvPr id="211" name="Shape 211"/>
          <p:cNvSpPr txBox="1"/>
          <p:nvPr/>
        </p:nvSpPr>
        <p:spPr>
          <a:xfrm>
            <a:off x="855625" y="2048920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000" b="1" dirty="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1 </a:t>
            </a:r>
            <a:r>
              <a:rPr lang="en-GB" sz="2000" b="1" dirty="0" smtClean="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in 3 people with </a:t>
            </a:r>
            <a:endParaRPr sz="2000" b="1" dirty="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Shape 212"/>
          <p:cNvSpPr txBox="1"/>
          <p:nvPr/>
        </p:nvSpPr>
        <p:spPr>
          <a:xfrm>
            <a:off x="27025" y="2806920"/>
            <a:ext cx="34260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3600" b="1" dirty="0" smtClean="0">
                <a:solidFill>
                  <a:srgbClr val="CC4125"/>
                </a:solidFill>
                <a:latin typeface="Lato"/>
                <a:ea typeface="Lato"/>
                <a:cs typeface="Lato"/>
                <a:sym typeface="Lato"/>
              </a:rPr>
              <a:t>65+ </a:t>
            </a:r>
            <a:r>
              <a:rPr lang="en-GB" sz="3600" b="1" dirty="0">
                <a:solidFill>
                  <a:srgbClr val="CC4125"/>
                </a:solidFill>
                <a:latin typeface="Lato"/>
                <a:ea typeface="Lato"/>
                <a:cs typeface="Lato"/>
                <a:sym typeface="Lato"/>
              </a:rPr>
              <a:t>years </a:t>
            </a:r>
            <a:r>
              <a:rPr lang="en-GB" sz="3600" b="1" dirty="0" smtClean="0">
                <a:solidFill>
                  <a:srgbClr val="CC4125"/>
                </a:solidFill>
                <a:latin typeface="Lato"/>
                <a:ea typeface="Lato"/>
                <a:cs typeface="Lato"/>
                <a:sym typeface="Lato"/>
              </a:rPr>
              <a:t>old</a:t>
            </a:r>
            <a:endParaRPr sz="2400" b="1" dirty="0">
              <a:solidFill>
                <a:srgbClr val="CC412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400" b="1" dirty="0" smtClean="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fall </a:t>
            </a:r>
            <a:r>
              <a:rPr lang="en-GB" sz="2400" b="1" dirty="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once per </a:t>
            </a:r>
            <a:r>
              <a:rPr lang="en-GB" sz="2400" b="1" dirty="0" smtClean="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year</a:t>
            </a: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400" b="1" dirty="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3" name="Shape 213"/>
          <p:cNvCxnSpPr/>
          <p:nvPr/>
        </p:nvCxnSpPr>
        <p:spPr>
          <a:xfrm>
            <a:off x="3300550" y="2249300"/>
            <a:ext cx="0" cy="1832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565120" y="2048920"/>
            <a:ext cx="2152212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000" b="1" dirty="0" smtClean="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Every 19 minutes</a:t>
            </a:r>
            <a:endParaRPr sz="2000" b="1" dirty="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3453025" y="2648195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4800" b="1" dirty="0" smtClean="0">
                <a:solidFill>
                  <a:srgbClr val="F1C232"/>
                </a:solidFill>
                <a:latin typeface="Lato"/>
                <a:ea typeface="Lato"/>
                <a:cs typeface="Lato"/>
                <a:sym typeface="Lato"/>
              </a:rPr>
              <a:t>ONE</a:t>
            </a:r>
            <a:endParaRPr sz="2400" b="1" dirty="0">
              <a:solidFill>
                <a:srgbClr val="F1C23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400" b="1" dirty="0" smtClean="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faller dies</a:t>
            </a:r>
            <a:endParaRPr sz="2400" b="1" dirty="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5987300" y="2249300"/>
            <a:ext cx="0" cy="1832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6459100" y="2123545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Shape 218"/>
          <p:cNvSpPr txBox="1"/>
          <p:nvPr/>
        </p:nvSpPr>
        <p:spPr>
          <a:xfrm>
            <a:off x="6366450" y="2806920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200" b="1" dirty="0" smtClean="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hip fracture</a:t>
            </a:r>
            <a:endParaRPr sz="3200" b="1" dirty="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" name="Shape 219"/>
          <p:cNvSpPr txBox="1"/>
          <p:nvPr/>
        </p:nvSpPr>
        <p:spPr>
          <a:xfrm>
            <a:off x="5992700" y="2023100"/>
            <a:ext cx="31707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400" b="1" dirty="0" smtClean="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200 falls result in</a:t>
            </a:r>
            <a:endParaRPr sz="2400" b="1" dirty="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777250" y="671148"/>
            <a:ext cx="3636600" cy="5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DATA ANALYSIS</a:t>
            </a:r>
            <a:endParaRPr dirty="0"/>
          </a:p>
        </p:txBody>
      </p:sp>
      <p:sp>
        <p:nvSpPr>
          <p:cNvPr id="328" name="Shape 3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46" y="1379815"/>
            <a:ext cx="3841904" cy="28814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899" y="1379815"/>
            <a:ext cx="3841902" cy="2881427"/>
          </a:xfrm>
          <a:prstGeom prst="rect">
            <a:avLst/>
          </a:prstGeom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1291600" y="4261242"/>
            <a:ext cx="3452806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</a:t>
            </a:r>
            <a:r>
              <a:rPr lang="en-US" sz="1400" dirty="0" smtClean="0">
                <a:solidFill>
                  <a:schemeClr val="bg2"/>
                </a:solidFill>
              </a:rPr>
              <a:t>13. S1 falls forward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5507830" y="4261242"/>
            <a:ext cx="3452806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14. S4 falls right </a:t>
            </a:r>
            <a:r>
              <a:rPr lang="en-US" sz="1400" dirty="0" smtClean="0">
                <a:solidFill>
                  <a:schemeClr val="bg2"/>
                </a:solidFill>
              </a:rPr>
              <a:t>side way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777250" y="671148"/>
            <a:ext cx="3636600" cy="5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DATA ANALYSIS</a:t>
            </a:r>
            <a:endParaRPr dirty="0"/>
          </a:p>
        </p:txBody>
      </p:sp>
      <p:sp>
        <p:nvSpPr>
          <p:cNvPr id="328" name="Shape 3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13094" y="4261242"/>
            <a:ext cx="3452806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</a:t>
            </a:r>
            <a:r>
              <a:rPr lang="en-US" sz="1400" dirty="0" smtClean="0">
                <a:solidFill>
                  <a:schemeClr val="bg2"/>
                </a:solidFill>
              </a:rPr>
              <a:t>15. Walking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5780729" y="4255882"/>
            <a:ext cx="3452806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16. Running </a:t>
            </a:r>
            <a:endParaRPr lang="en-US" sz="1400" dirty="0">
              <a:solidFill>
                <a:schemeClr val="bg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406" y="1372674"/>
            <a:ext cx="3791896" cy="28439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62" y="1328028"/>
            <a:ext cx="4067175" cy="305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3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777250" y="671148"/>
            <a:ext cx="3636600" cy="5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DATA ANALYSIS</a:t>
            </a:r>
            <a:endParaRPr dirty="0"/>
          </a:p>
        </p:txBody>
      </p:sp>
      <p:sp>
        <p:nvSpPr>
          <p:cNvPr id="328" name="Shape 3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755944" y="4139803"/>
            <a:ext cx="3452806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</a:t>
            </a:r>
            <a:r>
              <a:rPr lang="en-US" sz="1400" dirty="0" smtClean="0">
                <a:solidFill>
                  <a:schemeClr val="bg2"/>
                </a:solidFill>
              </a:rPr>
              <a:t>17. Sitting down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5830735" y="4139803"/>
            <a:ext cx="3452806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18. Standing up</a:t>
            </a:r>
            <a:endParaRPr lang="en-US" sz="1400" dirty="0">
              <a:solidFill>
                <a:schemeClr val="bg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80" y="1407318"/>
            <a:ext cx="3643313" cy="27324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177" y="1407318"/>
            <a:ext cx="3667125" cy="275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3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729450" y="6392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smtClean="0">
                <a:solidFill>
                  <a:srgbClr val="000000"/>
                </a:solidFill>
              </a:rPr>
              <a:t>THRESHOLDS FINDING</a:t>
            </a:r>
            <a:endParaRPr sz="3000" dirty="0">
              <a:solidFill>
                <a:srgbClr val="000000"/>
              </a:solidFill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33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6" name="Shape 243"/>
          <p:cNvSpPr txBox="1"/>
          <p:nvPr/>
        </p:nvSpPr>
        <p:spPr>
          <a:xfrm>
            <a:off x="921263" y="1353406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"/>
                <a:ea typeface="Raleway"/>
                <a:cs typeface="Raleway"/>
                <a:sym typeface="Raleway"/>
              </a:rPr>
              <a:t>	</a:t>
            </a:r>
            <a:r>
              <a:rPr lang="en-US" sz="1600" dirty="0" smtClean="0">
                <a:latin typeface="Raleway"/>
                <a:ea typeface="Raleway"/>
                <a:cs typeface="Raleway"/>
                <a:sym typeface="Raleway"/>
              </a:rPr>
              <a:t> </a:t>
            </a:r>
            <a:endParaRPr lang="en-US" sz="2000" dirty="0" smtClean="0">
              <a:latin typeface="Raleway SemiBold"/>
              <a:ea typeface="Raleway"/>
              <a:cs typeface="Raleway"/>
              <a:sym typeface="Raleway SemiBold"/>
            </a:endParaRPr>
          </a:p>
        </p:txBody>
      </p:sp>
      <p:sp>
        <p:nvSpPr>
          <p:cNvPr id="5" name="Shape 243"/>
          <p:cNvSpPr txBox="1"/>
          <p:nvPr/>
        </p:nvSpPr>
        <p:spPr>
          <a:xfrm>
            <a:off x="1073663" y="1505806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●"/>
            </a:pPr>
            <a:endParaRPr lang="en-US" sz="1600" dirty="0" smtClean="0">
              <a:latin typeface="Raleway SemiBold"/>
              <a:ea typeface="Raleway"/>
              <a:cs typeface="Raleway"/>
              <a:sym typeface="Raleway SemiBold"/>
            </a:endParaRPr>
          </a:p>
        </p:txBody>
      </p:sp>
      <p:sp>
        <p:nvSpPr>
          <p:cNvPr id="7" name="Shape 243"/>
          <p:cNvSpPr txBox="1"/>
          <p:nvPr/>
        </p:nvSpPr>
        <p:spPr>
          <a:xfrm>
            <a:off x="768863" y="1864200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●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Lower Fall Threshold for </a:t>
            </a:r>
            <a:r>
              <a:rPr lang="en-US" sz="1600" dirty="0" err="1" smtClean="0">
                <a:latin typeface="Raleway SemiBold"/>
                <a:ea typeface="Raleway"/>
                <a:cs typeface="Raleway"/>
                <a:sym typeface="Raleway SemiBold"/>
              </a:rPr>
              <a:t>Accleration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 (</a:t>
            </a:r>
            <a:r>
              <a:rPr lang="en-US" sz="1600" dirty="0" err="1" smtClean="0">
                <a:latin typeface="Raleway SemiBold"/>
                <a:ea typeface="Raleway"/>
                <a:cs typeface="Raleway"/>
                <a:sym typeface="Raleway SemiBold"/>
              </a:rPr>
              <a:t>LFT</a:t>
            </a:r>
            <a:r>
              <a:rPr lang="en-US" sz="1600" baseline="-25000" dirty="0" err="1" smtClean="0">
                <a:latin typeface="Raleway SemiBold"/>
                <a:ea typeface="Raleway"/>
                <a:cs typeface="Raleway"/>
                <a:sym typeface="Raleway SemiBold"/>
              </a:rPr>
              <a:t>Acc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): 0.35 g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endParaRPr lang="en-US" sz="1600" dirty="0" smtClean="0">
              <a:latin typeface="Raleway SemiBold"/>
              <a:ea typeface="Raleway"/>
              <a:cs typeface="Raleway"/>
              <a:sym typeface="Raleway SemiBold"/>
            </a:endParaRPr>
          </a:p>
          <a:p>
            <a:pPr marL="457200" lvl="0" indent="-355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●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Upper Fall Threshold for Acceleration (</a:t>
            </a:r>
            <a:r>
              <a:rPr lang="en-US" sz="1600" dirty="0" err="1" smtClean="0">
                <a:latin typeface="Raleway SemiBold"/>
                <a:ea typeface="Raleway"/>
                <a:cs typeface="Raleway"/>
                <a:sym typeface="Raleway SemiBold"/>
              </a:rPr>
              <a:t>UFT</a:t>
            </a:r>
            <a:r>
              <a:rPr lang="en-US" sz="1600" baseline="-25000" dirty="0" err="1" smtClean="0">
                <a:latin typeface="Raleway SemiBold"/>
                <a:ea typeface="Raleway"/>
                <a:cs typeface="Raleway"/>
                <a:sym typeface="Raleway SemiBold"/>
              </a:rPr>
              <a:t>Acc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): 2.75 g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endParaRPr lang="en-US" sz="1600" dirty="0" smtClean="0">
              <a:latin typeface="Raleway SemiBold"/>
              <a:ea typeface="Raleway"/>
              <a:cs typeface="Raleway"/>
              <a:sym typeface="Raleway SemiBold"/>
            </a:endParaRPr>
          </a:p>
          <a:p>
            <a:pPr marL="457200" lvl="0" indent="-355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●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Upper Fall Threshold for Angular Velocity (</a:t>
            </a:r>
            <a:r>
              <a:rPr lang="en-US" sz="1600" dirty="0" err="1" smtClean="0">
                <a:latin typeface="Raleway SemiBold"/>
                <a:ea typeface="Raleway"/>
                <a:cs typeface="Raleway"/>
                <a:sym typeface="Raleway SemiBold"/>
              </a:rPr>
              <a:t>UFT</a:t>
            </a:r>
            <a:r>
              <a:rPr lang="en-US" sz="1600" baseline="-25000" dirty="0" err="1" smtClean="0">
                <a:latin typeface="Raleway SemiBold"/>
                <a:ea typeface="Raleway"/>
                <a:cs typeface="Raleway"/>
                <a:sym typeface="Raleway SemiBold"/>
              </a:rPr>
              <a:t>Gyro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): 254</a:t>
            </a:r>
            <a:r>
              <a:rPr lang="en-US" sz="1600" baseline="30000" dirty="0" smtClean="0">
                <a:latin typeface="Raleway SemiBold"/>
                <a:ea typeface="Raleway"/>
                <a:cs typeface="Raleway"/>
                <a:sym typeface="Raleway SemiBold"/>
              </a:rPr>
              <a:t>o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/s</a:t>
            </a:r>
          </a:p>
        </p:txBody>
      </p:sp>
    </p:spTree>
    <p:extLst>
      <p:ext uri="{BB962C8B-B14F-4D97-AF65-F5344CB8AC3E}">
        <p14:creationId xmlns:p14="http://schemas.microsoft.com/office/powerpoint/2010/main" val="179930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00088" y="942975"/>
            <a:ext cx="1793081" cy="857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34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6" name="Shape 243"/>
          <p:cNvSpPr txBox="1"/>
          <p:nvPr/>
        </p:nvSpPr>
        <p:spPr>
          <a:xfrm>
            <a:off x="921263" y="1353406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"/>
                <a:ea typeface="Raleway"/>
                <a:cs typeface="Raleway"/>
                <a:sym typeface="Raleway"/>
              </a:rPr>
              <a:t>	</a:t>
            </a:r>
            <a:r>
              <a:rPr lang="en-US" sz="1600" dirty="0" smtClean="0">
                <a:latin typeface="Raleway"/>
                <a:ea typeface="Raleway"/>
                <a:cs typeface="Raleway"/>
                <a:sym typeface="Raleway"/>
              </a:rPr>
              <a:t> </a:t>
            </a:r>
            <a:endParaRPr lang="en-US" sz="2000" dirty="0" smtClean="0">
              <a:latin typeface="Raleway SemiBold"/>
              <a:ea typeface="Raleway"/>
              <a:cs typeface="Raleway"/>
              <a:sym typeface="Raleway SemiBold"/>
            </a:endParaRPr>
          </a:p>
        </p:txBody>
      </p:sp>
      <p:sp>
        <p:nvSpPr>
          <p:cNvPr id="5" name="Shape 243"/>
          <p:cNvSpPr txBox="1"/>
          <p:nvPr/>
        </p:nvSpPr>
        <p:spPr>
          <a:xfrm>
            <a:off x="1073663" y="1505806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●"/>
            </a:pPr>
            <a:endParaRPr lang="en-US" sz="1600" dirty="0" smtClean="0">
              <a:latin typeface="Raleway SemiBold"/>
              <a:ea typeface="Raleway"/>
              <a:cs typeface="Raleway"/>
              <a:sym typeface="Raleway Semi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069" y="0"/>
            <a:ext cx="6531987" cy="514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4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title"/>
          </p:nvPr>
        </p:nvSpPr>
        <p:spPr>
          <a:xfrm>
            <a:off x="653100" y="677150"/>
            <a:ext cx="68145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RESULTS</a:t>
            </a:r>
            <a:endParaRPr dirty="0"/>
          </a:p>
        </p:txBody>
      </p:sp>
      <p:sp>
        <p:nvSpPr>
          <p:cNvPr id="358" name="Shape 3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35</a:t>
            </a:fld>
            <a:endParaRPr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014905"/>
              </p:ext>
            </p:extLst>
          </p:nvPr>
        </p:nvGraphicFramePr>
        <p:xfrm>
          <a:off x="1435893" y="1563345"/>
          <a:ext cx="6096000" cy="889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True Positive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False Positive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True Negative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False Negative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Accuracy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2"/>
                          </a:solidFill>
                        </a:rPr>
                        <a:t>6</a:t>
                      </a:r>
                      <a:endParaRPr 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2"/>
                          </a:solidFill>
                        </a:rPr>
                        <a:t>8</a:t>
                      </a:r>
                      <a:endParaRPr 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4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14/20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70%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 Placeholder 1"/>
          <p:cNvSpPr txBox="1">
            <a:spLocks/>
          </p:cNvSpPr>
          <p:nvPr/>
        </p:nvSpPr>
        <p:spPr>
          <a:xfrm>
            <a:off x="2951804" y="2488751"/>
            <a:ext cx="3452806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20. </a:t>
            </a:r>
            <a:r>
              <a:rPr lang="en-US" sz="1400" dirty="0" smtClean="0">
                <a:solidFill>
                  <a:schemeClr val="bg2"/>
                </a:solidFill>
              </a:rPr>
              <a:t>Experimental results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7" name="Shape 243"/>
          <p:cNvSpPr txBox="1"/>
          <p:nvPr/>
        </p:nvSpPr>
        <p:spPr>
          <a:xfrm>
            <a:off x="1027113" y="2882446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7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§"/>
            </a:pPr>
            <a:r>
              <a:rPr lang="en-US" sz="1600" i="1" dirty="0" smtClean="0">
                <a:latin typeface="Raleway Medium" panose="020B0003030101060003" pitchFamily="34" charset="0"/>
                <a:ea typeface="Raleway"/>
                <a:cs typeface="Raleway"/>
                <a:sym typeface="Raleway SemiBold"/>
              </a:rPr>
              <a:t>True positive: </a:t>
            </a:r>
            <a:r>
              <a:rPr lang="en-US" sz="1600" dirty="0" smtClean="0">
                <a:latin typeface="Raleway Medium" panose="020B0003030101060003" pitchFamily="34" charset="0"/>
                <a:ea typeface="Raleway"/>
                <a:cs typeface="Raleway"/>
                <a:sym typeface="Raleway SemiBold"/>
              </a:rPr>
              <a:t>fall occurs, device detects it</a:t>
            </a:r>
            <a:endParaRPr lang="en-US" sz="1600" i="1" dirty="0" smtClean="0">
              <a:latin typeface="Raleway Medium" panose="020B0003030101060003" pitchFamily="34" charset="0"/>
              <a:ea typeface="Raleway"/>
              <a:cs typeface="Raleway"/>
              <a:sym typeface="Raleway SemiBold"/>
            </a:endParaRPr>
          </a:p>
          <a:p>
            <a:pPr marL="387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§"/>
            </a:pPr>
            <a:r>
              <a:rPr lang="en-US" sz="1600" i="1" dirty="0" smtClean="0">
                <a:latin typeface="Raleway Medium" panose="020B0003030101060003" pitchFamily="34" charset="0"/>
                <a:ea typeface="Raleway"/>
                <a:cs typeface="Raleway"/>
                <a:sym typeface="Raleway SemiBold"/>
              </a:rPr>
              <a:t>False positive: </a:t>
            </a:r>
            <a:r>
              <a:rPr lang="en-US" sz="1600" dirty="0" smtClean="0">
                <a:latin typeface="Raleway Medium" panose="020B0003030101060003" pitchFamily="34" charset="0"/>
                <a:ea typeface="Raleway"/>
                <a:cs typeface="Raleway"/>
                <a:sym typeface="Raleway SemiBold"/>
              </a:rPr>
              <a:t>device detects fall, fall does not occur  </a:t>
            </a:r>
          </a:p>
          <a:p>
            <a:pPr marL="387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§"/>
            </a:pPr>
            <a:r>
              <a:rPr lang="en-US" sz="1600" i="1" dirty="0" smtClean="0">
                <a:latin typeface="Raleway Medium" panose="020B0003030101060003" pitchFamily="34" charset="0"/>
                <a:ea typeface="Raleway"/>
                <a:cs typeface="Raleway"/>
                <a:sym typeface="Raleway SemiBold"/>
              </a:rPr>
              <a:t>True negative: </a:t>
            </a:r>
            <a:r>
              <a:rPr lang="en-US" sz="1600" dirty="0" smtClean="0">
                <a:latin typeface="Raleway Medium" panose="020B0003030101060003" pitchFamily="34" charset="0"/>
                <a:ea typeface="Raleway"/>
                <a:cs typeface="Raleway"/>
                <a:sym typeface="Raleway SemiBold"/>
              </a:rPr>
              <a:t>normal movement, device does not declare a fall</a:t>
            </a:r>
            <a:endParaRPr lang="en-US" sz="1600" i="1" dirty="0" smtClean="0">
              <a:latin typeface="Raleway Medium" panose="020B0003030101060003" pitchFamily="34" charset="0"/>
              <a:ea typeface="Raleway"/>
              <a:cs typeface="Raleway"/>
              <a:sym typeface="Raleway SemiBold"/>
            </a:endParaRPr>
          </a:p>
          <a:p>
            <a:pPr marL="387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§"/>
            </a:pPr>
            <a:r>
              <a:rPr lang="en-US" sz="1600" i="1" dirty="0" smtClean="0">
                <a:latin typeface="Raleway Medium" panose="020B0003030101060003" pitchFamily="34" charset="0"/>
                <a:ea typeface="Raleway"/>
                <a:cs typeface="Raleway"/>
                <a:sym typeface="Raleway SemiBold"/>
              </a:rPr>
              <a:t>False negative: </a:t>
            </a:r>
            <a:r>
              <a:rPr lang="en-US" sz="1600" dirty="0" smtClean="0">
                <a:latin typeface="Raleway Medium" panose="020B0003030101060003" pitchFamily="34" charset="0"/>
                <a:ea typeface="Raleway"/>
                <a:cs typeface="Raleway"/>
                <a:sym typeface="Raleway SemiBold"/>
              </a:rPr>
              <a:t>fall occurs, device does not detect it </a:t>
            </a:r>
            <a:endParaRPr lang="en-US" sz="1600" i="1" dirty="0" smtClean="0">
              <a:latin typeface="Raleway Medium" panose="020B0003030101060003" pitchFamily="34" charset="0"/>
              <a:ea typeface="Raleway"/>
              <a:cs typeface="Raleway"/>
              <a:sym typeface="Raleway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title"/>
          </p:nvPr>
        </p:nvSpPr>
        <p:spPr>
          <a:xfrm>
            <a:off x="653100" y="677150"/>
            <a:ext cx="68145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RESULTS</a:t>
            </a:r>
            <a:endParaRPr dirty="0"/>
          </a:p>
        </p:txBody>
      </p:sp>
      <p:sp>
        <p:nvSpPr>
          <p:cNvPr id="358" name="Shape 3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36</a:t>
            </a:fld>
            <a:endParaRPr/>
          </a:p>
        </p:txBody>
      </p:sp>
      <p:sp>
        <p:nvSpPr>
          <p:cNvPr id="7" name="Shape 243"/>
          <p:cNvSpPr txBox="1"/>
          <p:nvPr/>
        </p:nvSpPr>
        <p:spPr>
          <a:xfrm>
            <a:off x="827088" y="1289390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7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§"/>
            </a:pPr>
            <a:r>
              <a:rPr lang="en-US" sz="1600" i="1" dirty="0" smtClean="0">
                <a:latin typeface="Raleway Medium" panose="020B0003030101060003" pitchFamily="34" charset="0"/>
                <a:ea typeface="Raleway"/>
                <a:cs typeface="Raleway"/>
                <a:sym typeface="Raleway SemiBold"/>
              </a:rPr>
              <a:t>False positive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845" y="1516341"/>
            <a:ext cx="3767196" cy="2825397"/>
          </a:xfrm>
          <a:prstGeom prst="rect">
            <a:avLst/>
          </a:prstGeom>
        </p:spPr>
      </p:pic>
      <p:sp>
        <p:nvSpPr>
          <p:cNvPr id="8" name="Text Placeholder 1"/>
          <p:cNvSpPr txBox="1">
            <a:spLocks/>
          </p:cNvSpPr>
          <p:nvPr/>
        </p:nvSpPr>
        <p:spPr>
          <a:xfrm>
            <a:off x="2491165" y="4182513"/>
            <a:ext cx="4228868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21. </a:t>
            </a:r>
            <a:r>
              <a:rPr lang="en-US" sz="1400" dirty="0" smtClean="0">
                <a:solidFill>
                  <a:schemeClr val="bg2"/>
                </a:solidFill>
              </a:rPr>
              <a:t>Jumping with strong force on the ground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19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20" y="1492309"/>
            <a:ext cx="4143375" cy="3107531"/>
          </a:xfrm>
          <a:prstGeom prst="rect">
            <a:avLst/>
          </a:prstGeom>
        </p:spPr>
      </p:pic>
      <p:sp>
        <p:nvSpPr>
          <p:cNvPr id="355" name="Shape 355"/>
          <p:cNvSpPr txBox="1">
            <a:spLocks noGrp="1"/>
          </p:cNvSpPr>
          <p:nvPr>
            <p:ph type="title"/>
          </p:nvPr>
        </p:nvSpPr>
        <p:spPr>
          <a:xfrm>
            <a:off x="653100" y="677150"/>
            <a:ext cx="68145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RESULTS</a:t>
            </a:r>
            <a:endParaRPr dirty="0"/>
          </a:p>
        </p:txBody>
      </p:sp>
      <p:sp>
        <p:nvSpPr>
          <p:cNvPr id="358" name="Shape 3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37</a:t>
            </a:fld>
            <a:endParaRPr/>
          </a:p>
        </p:txBody>
      </p:sp>
      <p:sp>
        <p:nvSpPr>
          <p:cNvPr id="7" name="Shape 243"/>
          <p:cNvSpPr txBox="1"/>
          <p:nvPr/>
        </p:nvSpPr>
        <p:spPr>
          <a:xfrm>
            <a:off x="827088" y="1289390"/>
            <a:ext cx="2010944" cy="632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7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§"/>
            </a:pPr>
            <a:r>
              <a:rPr lang="en-US" sz="1600" i="1" dirty="0" smtClean="0">
                <a:latin typeface="Raleway Medium" panose="020B0003030101060003" pitchFamily="34" charset="0"/>
                <a:ea typeface="Raleway"/>
                <a:cs typeface="Raleway"/>
                <a:sym typeface="Raleway SemiBold"/>
              </a:rPr>
              <a:t>False Negative</a:t>
            </a: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2234848" y="4537684"/>
            <a:ext cx="5558671" cy="424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22. </a:t>
            </a:r>
            <a:r>
              <a:rPr lang="en-US" sz="1400" dirty="0" smtClean="0">
                <a:solidFill>
                  <a:schemeClr val="bg2"/>
                </a:solidFill>
              </a:rPr>
              <a:t>Delay of normalized </a:t>
            </a:r>
            <a:r>
              <a:rPr lang="en-US" sz="1400" dirty="0" err="1" smtClean="0">
                <a:solidFill>
                  <a:schemeClr val="bg2"/>
                </a:solidFill>
              </a:rPr>
              <a:t>acceration</a:t>
            </a:r>
            <a:r>
              <a:rPr lang="en-US" sz="1400" dirty="0" smtClean="0">
                <a:solidFill>
                  <a:schemeClr val="bg2"/>
                </a:solidFill>
              </a:rPr>
              <a:t> cause false negative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19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title"/>
          </p:nvPr>
        </p:nvSpPr>
        <p:spPr>
          <a:xfrm>
            <a:off x="653100" y="677150"/>
            <a:ext cx="68145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RESULTS</a:t>
            </a:r>
            <a:endParaRPr dirty="0"/>
          </a:p>
        </p:txBody>
      </p:sp>
      <p:sp>
        <p:nvSpPr>
          <p:cNvPr id="358" name="Shape 3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38</a:t>
            </a:fld>
            <a:endParaRPr/>
          </a:p>
        </p:txBody>
      </p:sp>
      <p:sp>
        <p:nvSpPr>
          <p:cNvPr id="7" name="Shape 243"/>
          <p:cNvSpPr txBox="1"/>
          <p:nvPr/>
        </p:nvSpPr>
        <p:spPr>
          <a:xfrm>
            <a:off x="827088" y="1289390"/>
            <a:ext cx="2010944" cy="632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7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§"/>
            </a:pPr>
            <a:r>
              <a:rPr lang="en-US" sz="1600" i="1" dirty="0" smtClean="0">
                <a:latin typeface="Raleway Medium" panose="020B0003030101060003" pitchFamily="34" charset="0"/>
                <a:ea typeface="Raleway"/>
                <a:cs typeface="Raleway"/>
                <a:sym typeface="Raleway SemiBold"/>
              </a:rPr>
              <a:t>False Negative</a:t>
            </a: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2413442" y="4537684"/>
            <a:ext cx="5558671" cy="424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23. </a:t>
            </a:r>
            <a:r>
              <a:rPr lang="en-US" sz="1400" dirty="0" smtClean="0">
                <a:solidFill>
                  <a:schemeClr val="bg2"/>
                </a:solidFill>
              </a:rPr>
              <a:t>Fall happens, acceleration does not fall below </a:t>
            </a:r>
            <a:r>
              <a:rPr lang="en-US" sz="1400" dirty="0" err="1" smtClean="0">
                <a:solidFill>
                  <a:schemeClr val="bg2"/>
                </a:solidFill>
              </a:rPr>
              <a:t>LFT</a:t>
            </a:r>
            <a:r>
              <a:rPr lang="en-US" sz="1400" baseline="-25000" dirty="0" err="1" smtClean="0">
                <a:solidFill>
                  <a:schemeClr val="bg2"/>
                </a:solidFill>
              </a:rPr>
              <a:t>Acc</a:t>
            </a:r>
            <a:endParaRPr lang="en-US" sz="1400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270" y="1367900"/>
            <a:ext cx="4303445" cy="322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7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title"/>
          </p:nvPr>
        </p:nvSpPr>
        <p:spPr>
          <a:xfrm>
            <a:off x="653100" y="677150"/>
            <a:ext cx="68145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SUMMARY</a:t>
            </a:r>
            <a:endParaRPr dirty="0"/>
          </a:p>
        </p:txBody>
      </p:sp>
      <p:sp>
        <p:nvSpPr>
          <p:cNvPr id="358" name="Shape 3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39</a:t>
            </a:fld>
            <a:endParaRPr/>
          </a:p>
        </p:txBody>
      </p:sp>
      <p:sp>
        <p:nvSpPr>
          <p:cNvPr id="9" name="Shape 243"/>
          <p:cNvSpPr txBox="1"/>
          <p:nvPr/>
        </p:nvSpPr>
        <p:spPr>
          <a:xfrm>
            <a:off x="761719" y="1470551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7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Studying about falls and their consequence</a:t>
            </a:r>
          </a:p>
          <a:p>
            <a:pPr marL="387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Developing a fall detection network to detect a fall and inform the caregivers on-time</a:t>
            </a:r>
          </a:p>
          <a:p>
            <a:pPr marL="387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Collecting data of different movements and falls</a:t>
            </a:r>
          </a:p>
          <a:p>
            <a:pPr marL="387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Data analysis</a:t>
            </a:r>
          </a:p>
          <a:p>
            <a:pPr marL="387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Choosing thresholds </a:t>
            </a:r>
          </a:p>
          <a:p>
            <a:pPr marL="387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Testing the robustness of the network	</a:t>
            </a:r>
          </a:p>
        </p:txBody>
      </p:sp>
    </p:spTree>
    <p:extLst>
      <p:ext uri="{BB962C8B-B14F-4D97-AF65-F5344CB8AC3E}">
        <p14:creationId xmlns:p14="http://schemas.microsoft.com/office/powerpoint/2010/main" val="48126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604450" y="576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Causes of a fall</a:t>
            </a:r>
            <a:endParaRPr dirty="0"/>
          </a:p>
        </p:txBody>
      </p:sp>
      <p:sp>
        <p:nvSpPr>
          <p:cNvPr id="205" name="Shape 20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5800" y="876300"/>
            <a:ext cx="2872476" cy="192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5800" y="2990450"/>
            <a:ext cx="2872475" cy="191366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194"/>
          <p:cNvSpPr txBox="1">
            <a:spLocks noGrp="1"/>
          </p:cNvSpPr>
          <p:nvPr>
            <p:ph type="body" idx="1"/>
          </p:nvPr>
        </p:nvSpPr>
        <p:spPr>
          <a:xfrm>
            <a:off x="604450" y="1414337"/>
            <a:ext cx="48909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000000"/>
                </a:solidFill>
              </a:rPr>
              <a:t>Intrinsic factors</a:t>
            </a:r>
          </a:p>
          <a:p>
            <a:pPr lvl="1" indent="-34290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00"/>
                </a:solidFill>
              </a:rPr>
              <a:t>Cognitive Impairment</a:t>
            </a:r>
          </a:p>
          <a:p>
            <a:pPr lvl="1" indent="-34290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00"/>
                </a:solidFill>
              </a:rPr>
              <a:t>Postural control</a:t>
            </a:r>
          </a:p>
          <a:p>
            <a:pPr lvl="1" indent="-34290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00"/>
                </a:solidFill>
              </a:rPr>
              <a:t>Cardiovascular problem</a:t>
            </a:r>
          </a:p>
          <a:p>
            <a:pPr lvl="1" indent="-34290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000000"/>
                </a:solidFill>
              </a:rPr>
              <a:t>Extrinsic factors</a:t>
            </a:r>
          </a:p>
          <a:p>
            <a:pPr lvl="1" indent="-34290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00"/>
                </a:solidFill>
              </a:rPr>
              <a:t>Dim lighting or glare</a:t>
            </a:r>
          </a:p>
          <a:p>
            <a:pPr lvl="1" indent="-34290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00"/>
                </a:solidFill>
              </a:rPr>
              <a:t>Bad staircase design</a:t>
            </a: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>
            <a:spLocks noGrp="1"/>
          </p:cNvSpPr>
          <p:nvPr>
            <p:ph type="title"/>
          </p:nvPr>
        </p:nvSpPr>
        <p:spPr>
          <a:xfrm>
            <a:off x="686450" y="74738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FURTHER DEVELOPMENT</a:t>
            </a:r>
            <a:endParaRPr sz="1000" dirty="0"/>
          </a:p>
        </p:txBody>
      </p:sp>
      <p:sp>
        <p:nvSpPr>
          <p:cNvPr id="395" name="Shape 39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40</a:t>
            </a:fld>
            <a:endParaRPr/>
          </a:p>
        </p:txBody>
      </p:sp>
      <p:sp>
        <p:nvSpPr>
          <p:cNvPr id="25" name="Shape 243"/>
          <p:cNvSpPr txBox="1"/>
          <p:nvPr/>
        </p:nvSpPr>
        <p:spPr>
          <a:xfrm>
            <a:off x="761719" y="1470551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7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Adaptive threshold method</a:t>
            </a:r>
          </a:p>
          <a:p>
            <a:pPr marL="101600" lvl="3">
              <a:lnSpc>
                <a:spcPct val="150000"/>
              </a:lnSpc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→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     Improve the accuracy of the system</a:t>
            </a:r>
          </a:p>
          <a:p>
            <a:pPr marL="387350" lvl="3" indent="-285750">
              <a:lnSpc>
                <a:spcPct val="150000"/>
              </a:lnSpc>
              <a:buSzPts val="2000"/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Mobile platform</a:t>
            </a:r>
          </a:p>
          <a:p>
            <a:pPr marL="101600" lvl="6">
              <a:lnSpc>
                <a:spcPct val="150000"/>
              </a:lnSpc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→     Easier and more convenient to use</a:t>
            </a:r>
          </a:p>
          <a:p>
            <a:pPr marL="101600" lvl="6">
              <a:lnSpc>
                <a:spcPct val="150000"/>
              </a:lnSpc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→     Easier charging with mobile phone</a:t>
            </a:r>
          </a:p>
          <a:p>
            <a:pPr marL="387350" lvl="6" indent="-285750">
              <a:lnSpc>
                <a:spcPct val="150000"/>
              </a:lnSpc>
              <a:buSzPts val="2000"/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Improve the reliability of system with data collected on different people with different physical conditions. 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>
            <a:spLocks noGrp="1"/>
          </p:cNvSpPr>
          <p:nvPr>
            <p:ph type="title"/>
          </p:nvPr>
        </p:nvSpPr>
        <p:spPr>
          <a:xfrm>
            <a:off x="763625" y="7284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</a:t>
            </a:r>
            <a:endParaRPr/>
          </a:p>
        </p:txBody>
      </p:sp>
      <p:sp>
        <p:nvSpPr>
          <p:cNvPr id="401" name="Shape 40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41</a:t>
            </a:fld>
            <a:endParaRPr/>
          </a:p>
        </p:txBody>
      </p:sp>
      <p:sp>
        <p:nvSpPr>
          <p:cNvPr id="402" name="Shape 402"/>
          <p:cNvSpPr txBox="1"/>
          <p:nvPr/>
        </p:nvSpPr>
        <p:spPr>
          <a:xfrm>
            <a:off x="786050" y="1403225"/>
            <a:ext cx="7792200" cy="31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GB" sz="1100" dirty="0" smtClean="0"/>
              <a:t>[1] </a:t>
            </a:r>
            <a:r>
              <a:rPr lang="en-US" sz="1200" dirty="0" smtClean="0"/>
              <a:t>How </a:t>
            </a:r>
            <a:r>
              <a:rPr lang="en-US" sz="1200" dirty="0"/>
              <a:t>medical alert systems can help </a:t>
            </a:r>
            <a:r>
              <a:rPr lang="en-US" sz="1200" dirty="0" err="1"/>
              <a:t>alzheimers</a:t>
            </a:r>
            <a:r>
              <a:rPr lang="en-US" sz="1200" dirty="0"/>
              <a:t> &amp; dementia patients." [Online]. Available</a:t>
            </a:r>
            <a:r>
              <a:rPr lang="en-US" sz="1200" dirty="0" smtClean="0"/>
              <a:t>: http</a:t>
            </a:r>
            <a:r>
              <a:rPr lang="en-US" sz="1200" dirty="0"/>
              <a:t>://</a:t>
            </a:r>
            <a:r>
              <a:rPr lang="en-US" sz="1200" dirty="0" smtClean="0"/>
              <a:t>medicalalertsystemshq.com/guides/how-medical-alert-systems-can-help-alzheimers-dementia-patients.html 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[2] </a:t>
            </a:r>
            <a:r>
              <a:rPr lang="fr-FR" sz="1200" dirty="0"/>
              <a:t>[Online]. </a:t>
            </a:r>
            <a:r>
              <a:rPr lang="fr-FR" sz="1200" dirty="0" err="1"/>
              <a:t>Available</a:t>
            </a:r>
            <a:r>
              <a:rPr lang="fr-FR" sz="1200" dirty="0"/>
              <a:t>: https://</a:t>
            </a:r>
            <a:r>
              <a:rPr lang="fr-FR" sz="1200" dirty="0" smtClean="0"/>
              <a:t>www.mobilehelp.com/medical-alert-systems/mobilehelp-solo</a:t>
            </a:r>
            <a:r>
              <a:rPr lang="fr-FR" sz="1200" dirty="0"/>
              <a:t>/</a:t>
            </a:r>
            <a:r>
              <a:rPr lang="fr-FR" sz="1200" dirty="0"/>
              <a:t> </a:t>
            </a:r>
            <a:endParaRPr lang="fr-FR" sz="1200" dirty="0" smtClean="0"/>
          </a:p>
          <a:p>
            <a:pPr lvl="0">
              <a:lnSpc>
                <a:spcPct val="115000"/>
              </a:lnSpc>
            </a:pPr>
            <a:r>
              <a:rPr lang="fr-FR" sz="1200" dirty="0" smtClean="0"/>
              <a:t>[3] </a:t>
            </a:r>
            <a:r>
              <a:rPr lang="en-US" sz="1200" dirty="0"/>
              <a:t>Q. Li, J. A. </a:t>
            </a:r>
            <a:r>
              <a:rPr lang="en-US" sz="1200" dirty="0" err="1"/>
              <a:t>Stankovic</a:t>
            </a:r>
            <a:r>
              <a:rPr lang="en-US" sz="1200" dirty="0"/>
              <a:t>, M. Hanson, A. Barth, and J. </a:t>
            </a:r>
            <a:r>
              <a:rPr lang="en-US" sz="1200" dirty="0" err="1"/>
              <a:t>Lach</a:t>
            </a:r>
            <a:r>
              <a:rPr lang="en-US" sz="1200" dirty="0"/>
              <a:t>, \Accurate, fast fall </a:t>
            </a:r>
            <a:r>
              <a:rPr lang="en-US" sz="1200" dirty="0" smtClean="0"/>
              <a:t>detection using </a:t>
            </a:r>
            <a:r>
              <a:rPr lang="en-US" sz="1200" dirty="0"/>
              <a:t>gyroscopes and accelerometer-derived posture information," in </a:t>
            </a:r>
            <a:r>
              <a:rPr lang="en-US" sz="1200" i="1" dirty="0"/>
              <a:t>Wearable </a:t>
            </a:r>
            <a:r>
              <a:rPr lang="en-US" sz="1200" i="1" dirty="0" smtClean="0"/>
              <a:t>and Implantable </a:t>
            </a:r>
            <a:r>
              <a:rPr lang="en-US" sz="1200" i="1" dirty="0"/>
              <a:t>Body Sensor Networks</a:t>
            </a:r>
            <a:r>
              <a:rPr lang="en-US" sz="1200" dirty="0"/>
              <a:t>, Berkeley, CA, USA, Jun. 2009</a:t>
            </a:r>
            <a:r>
              <a:rPr lang="en-US" sz="1200" dirty="0"/>
              <a:t> </a:t>
            </a:r>
            <a:br>
              <a:rPr lang="en-US" sz="1200" dirty="0"/>
            </a:br>
            <a:r>
              <a:rPr lang="en-US" sz="1200" dirty="0" smtClean="0"/>
              <a:t>[4] </a:t>
            </a:r>
            <a:r>
              <a:rPr lang="en-US" sz="1200" dirty="0"/>
              <a:t>J. </a:t>
            </a:r>
            <a:r>
              <a:rPr lang="en-US" sz="1200" dirty="0" err="1"/>
              <a:t>Tomkun</a:t>
            </a:r>
            <a:r>
              <a:rPr lang="en-US" sz="1200" dirty="0"/>
              <a:t> and B. Nguyen, </a:t>
            </a:r>
            <a:r>
              <a:rPr lang="en-US" sz="1200" dirty="0" smtClean="0"/>
              <a:t>Design </a:t>
            </a:r>
            <a:r>
              <a:rPr lang="en-US" sz="1200" dirty="0"/>
              <a:t>of a Fall Detection and Prevention System for </a:t>
            </a:r>
            <a:r>
              <a:rPr lang="en-US" sz="1200" dirty="0" smtClean="0"/>
              <a:t>the Elderly</a:t>
            </a:r>
            <a:r>
              <a:rPr lang="en-US" sz="1200" dirty="0"/>
              <a:t>," Bachelor Thesis, McMaster University Hamilton, Ontario, Canada, 2010.</a:t>
            </a:r>
            <a:r>
              <a:rPr lang="en-US" sz="1200" dirty="0"/>
              <a:t> </a:t>
            </a:r>
            <a:endParaRPr lang="en-US" sz="1200" dirty="0" smtClean="0"/>
          </a:p>
          <a:p>
            <a:pPr lvl="0">
              <a:lnSpc>
                <a:spcPct val="115000"/>
              </a:lnSpc>
            </a:pPr>
            <a:r>
              <a:rPr lang="en-US" sz="1200" dirty="0" smtClean="0"/>
              <a:t>[5] MPU-6050 </a:t>
            </a:r>
            <a:r>
              <a:rPr lang="en-US" sz="1200" dirty="0"/>
              <a:t>Accelerometer + Gyro." [Online]. Available: https://</a:t>
            </a:r>
            <a:r>
              <a:rPr lang="en-US" sz="1200" dirty="0" smtClean="0"/>
              <a:t>playground.arduino.cc/Main/MPU-6050 </a:t>
            </a:r>
          </a:p>
          <a:p>
            <a:pPr lvl="0">
              <a:lnSpc>
                <a:spcPct val="115000"/>
              </a:lnSpc>
            </a:pPr>
            <a:r>
              <a:rPr lang="en-US" sz="1200" dirty="0" smtClean="0"/>
              <a:t>[6] Testing </a:t>
            </a:r>
            <a:r>
              <a:rPr lang="en-US" sz="1200" dirty="0"/>
              <a:t>mpu6050 before embarking on project." [Online]. Available: </a:t>
            </a:r>
            <a:r>
              <a:rPr lang="en-US" sz="1200" dirty="0" smtClean="0"/>
              <a:t>https://wifienabler.com/tag/mpu6050</a:t>
            </a:r>
            <a:r>
              <a:rPr lang="en-US" sz="1200" dirty="0"/>
              <a:t>/</a:t>
            </a:r>
            <a:r>
              <a:rPr lang="en-US" sz="1200" dirty="0"/>
              <a:t> </a:t>
            </a:r>
            <a:br>
              <a:rPr lang="en-US" sz="1200" dirty="0"/>
            </a:br>
            <a:endParaRPr lang="en-US" sz="1200" dirty="0" smtClean="0"/>
          </a:p>
          <a:p>
            <a:pPr lvl="0">
              <a:lnSpc>
                <a:spcPct val="115000"/>
              </a:lnSpc>
            </a:pP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endParaRPr lang="fr-FR" sz="1200" dirty="0" smtClean="0"/>
          </a:p>
          <a:p>
            <a:pPr lvl="0">
              <a:lnSpc>
                <a:spcPct val="115000"/>
              </a:lnSpc>
            </a:pPr>
            <a:r>
              <a:rPr lang="fr-FR" sz="1200" dirty="0"/>
              <a:t/>
            </a:r>
            <a:br>
              <a:rPr lang="fr-FR" sz="1200" dirty="0"/>
            </a:br>
            <a:endParaRPr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>
            <a:spLocks noGrp="1"/>
          </p:cNvSpPr>
          <p:nvPr>
            <p:ph type="ctrTitle"/>
          </p:nvPr>
        </p:nvSpPr>
        <p:spPr>
          <a:xfrm>
            <a:off x="758025" y="1879662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solidFill>
                  <a:srgbClr val="000000"/>
                </a:solidFill>
              </a:rPr>
              <a:t>Thank </a:t>
            </a:r>
            <a:r>
              <a:rPr lang="en-GB" sz="4400" dirty="0" smtClean="0">
                <a:solidFill>
                  <a:srgbClr val="000000"/>
                </a:solidFill>
              </a:rPr>
              <a:t>you for your listening.</a:t>
            </a:r>
            <a:endParaRPr sz="4000" dirty="0"/>
          </a:p>
        </p:txBody>
      </p:sp>
      <p:sp>
        <p:nvSpPr>
          <p:cNvPr id="408" name="Shape 40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42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604450" y="576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Consequences of falls</a:t>
            </a:r>
            <a:endParaRPr dirty="0"/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585427" y="1012062"/>
            <a:ext cx="8225225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 b="1" dirty="0" smtClean="0">
                <a:solidFill>
                  <a:srgbClr val="000000"/>
                </a:solidFill>
              </a:rPr>
              <a:t>Physical consequences</a:t>
            </a:r>
          </a:p>
          <a:p>
            <a:pPr lvl="1" indent="-34290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US" sz="1600" dirty="0" smtClean="0">
                <a:solidFill>
                  <a:srgbClr val="000000"/>
                </a:solidFill>
              </a:rPr>
              <a:t>Hip fractures</a:t>
            </a:r>
          </a:p>
          <a:p>
            <a:pPr marL="1028700" lvl="2" indent="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None/>
            </a:pPr>
            <a:r>
              <a:rPr lang="en-US" sz="1600" dirty="0" smtClean="0">
                <a:solidFill>
                  <a:srgbClr val="000000"/>
                </a:solidFill>
              </a:rPr>
              <a:t>-     A </a:t>
            </a:r>
            <a:r>
              <a:rPr lang="en-US" sz="1600" dirty="0">
                <a:solidFill>
                  <a:srgbClr val="000000"/>
                </a:solidFill>
              </a:rPr>
              <a:t>quarter million hip fractures occur each year</a:t>
            </a:r>
          </a:p>
          <a:p>
            <a:pPr marL="1314450" lvl="2" indent="-28575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FontTx/>
              <a:buChar char="-"/>
            </a:pPr>
            <a:r>
              <a:rPr lang="en-US" sz="1600" dirty="0">
                <a:solidFill>
                  <a:srgbClr val="000000"/>
                </a:solidFill>
              </a:rPr>
              <a:t>Half of them cannot live independently</a:t>
            </a:r>
          </a:p>
          <a:p>
            <a:pPr marL="1314450" lvl="2" indent="-28575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FontTx/>
              <a:buChar char="-"/>
            </a:pPr>
            <a:r>
              <a:rPr lang="en-US" sz="1800" b="1" dirty="0" smtClean="0">
                <a:solidFill>
                  <a:srgbClr val="000000"/>
                </a:solidFill>
              </a:rPr>
              <a:t>$3 billions </a:t>
            </a:r>
            <a:r>
              <a:rPr lang="en-US" sz="1600" dirty="0" smtClean="0">
                <a:solidFill>
                  <a:srgbClr val="000000"/>
                </a:solidFill>
              </a:rPr>
              <a:t>for </a:t>
            </a:r>
            <a:r>
              <a:rPr lang="en-US" sz="1600" dirty="0">
                <a:solidFill>
                  <a:srgbClr val="000000"/>
                </a:solidFill>
              </a:rPr>
              <a:t>medical </a:t>
            </a:r>
            <a:r>
              <a:rPr lang="en-US" sz="1600" dirty="0" smtClean="0">
                <a:solidFill>
                  <a:srgbClr val="000000"/>
                </a:solidFill>
              </a:rPr>
              <a:t>treatment</a:t>
            </a:r>
            <a:endParaRPr lang="en-US" sz="1600" dirty="0">
              <a:solidFill>
                <a:srgbClr val="000000"/>
              </a:solidFill>
            </a:endParaRPr>
          </a:p>
          <a:p>
            <a:pPr lvl="1" indent="-34290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US" sz="1600" dirty="0" smtClean="0">
                <a:solidFill>
                  <a:srgbClr val="000000"/>
                </a:solidFill>
              </a:rPr>
              <a:t>Head Injuries</a:t>
            </a:r>
          </a:p>
          <a:p>
            <a:pPr marL="571500" lvl="1" indent="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None/>
            </a:pPr>
            <a:r>
              <a:rPr lang="en-US" sz="1600" dirty="0">
                <a:solidFill>
                  <a:srgbClr val="000000"/>
                </a:solidFill>
              </a:rPr>
              <a:t>	</a:t>
            </a:r>
            <a:r>
              <a:rPr lang="en-US" sz="1600" dirty="0" smtClean="0">
                <a:solidFill>
                  <a:srgbClr val="000000"/>
                </a:solidFill>
              </a:rPr>
              <a:t>   -      </a:t>
            </a:r>
            <a:r>
              <a:rPr lang="en-US" sz="1800" b="1" dirty="0" smtClean="0">
                <a:solidFill>
                  <a:srgbClr val="000000"/>
                </a:solidFill>
              </a:rPr>
              <a:t>10 – 15% </a:t>
            </a:r>
            <a:r>
              <a:rPr lang="en-US" sz="1600" dirty="0" smtClean="0">
                <a:solidFill>
                  <a:srgbClr val="000000"/>
                </a:solidFill>
              </a:rPr>
              <a:t>admission to the hospital because of head injuries caused by falls </a:t>
            </a:r>
          </a:p>
          <a:p>
            <a:pPr lvl="1" indent="-34290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US" sz="1600" dirty="0" smtClean="0">
                <a:solidFill>
                  <a:srgbClr val="000000"/>
                </a:solidFill>
              </a:rPr>
              <a:t>Death</a:t>
            </a:r>
          </a:p>
          <a:p>
            <a:pPr marL="571500" lvl="1" indent="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None/>
            </a:pPr>
            <a:r>
              <a:rPr lang="en-US" sz="1600" dirty="0">
                <a:solidFill>
                  <a:srgbClr val="000000"/>
                </a:solidFill>
              </a:rPr>
              <a:t>	</a:t>
            </a:r>
            <a:r>
              <a:rPr lang="en-US" sz="1600" dirty="0" smtClean="0">
                <a:solidFill>
                  <a:srgbClr val="000000"/>
                </a:solidFill>
              </a:rPr>
              <a:t>   -       </a:t>
            </a:r>
            <a:r>
              <a:rPr lang="en-US" sz="1800" b="1" dirty="0" smtClean="0">
                <a:solidFill>
                  <a:srgbClr val="000000"/>
                </a:solidFill>
              </a:rPr>
              <a:t>36.8 / 100 000 </a:t>
            </a:r>
            <a:r>
              <a:rPr lang="en-US" sz="1600" dirty="0" smtClean="0">
                <a:solidFill>
                  <a:srgbClr val="000000"/>
                </a:solidFill>
              </a:rPr>
              <a:t>people die every year because of falls</a:t>
            </a:r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604450" y="576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Consequences of falls</a:t>
            </a:r>
            <a:endParaRPr dirty="0"/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04450" y="1299225"/>
            <a:ext cx="8225225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 b="1" dirty="0" smtClean="0">
                <a:solidFill>
                  <a:srgbClr val="000000"/>
                </a:solidFill>
              </a:rPr>
              <a:t>Psychological consequences</a:t>
            </a:r>
            <a:endParaRPr lang="en-US" sz="1800" b="1" dirty="0">
              <a:solidFill>
                <a:srgbClr val="000000"/>
              </a:solidFill>
            </a:endParaRPr>
          </a:p>
          <a:p>
            <a:pPr lvl="1" indent="-342900" algn="just">
              <a:lnSpc>
                <a:spcPct val="200000"/>
              </a:lnSpc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US" sz="1600" dirty="0" smtClean="0">
                <a:solidFill>
                  <a:srgbClr val="000000"/>
                </a:solidFill>
              </a:rPr>
              <a:t>Fear of falling again prevents them from their daily activity</a:t>
            </a:r>
          </a:p>
          <a:p>
            <a:pPr lvl="1" indent="-342900" algn="just">
              <a:lnSpc>
                <a:spcPct val="200000"/>
              </a:lnSpc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US" sz="1600" dirty="0" smtClean="0">
                <a:solidFill>
                  <a:srgbClr val="000000"/>
                </a:solidFill>
              </a:rPr>
              <a:t>Stop going out or physical activities</a:t>
            </a:r>
          </a:p>
          <a:p>
            <a:pPr lvl="1" indent="-342900" algn="just">
              <a:lnSpc>
                <a:spcPct val="200000"/>
              </a:lnSpc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endParaRPr lang="en-US" sz="1600" dirty="0" smtClean="0">
              <a:solidFill>
                <a:srgbClr val="000000"/>
              </a:solidFill>
            </a:endParaRPr>
          </a:p>
          <a:p>
            <a:pPr marL="571500" lvl="1" indent="0" algn="just">
              <a:lnSpc>
                <a:spcPct val="200000"/>
              </a:lnSpc>
              <a:spcBef>
                <a:spcPts val="0"/>
              </a:spcBef>
              <a:buClr>
                <a:srgbClr val="000000"/>
              </a:buClr>
              <a:buSzPts val="1800"/>
              <a:buNone/>
            </a:pPr>
            <a:r>
              <a:rPr lang="en-US" sz="1600" dirty="0" smtClean="0">
                <a:solidFill>
                  <a:srgbClr val="000000"/>
                </a:solidFill>
              </a:rPr>
              <a:t>Increase the risk of falling because of </a:t>
            </a:r>
            <a:r>
              <a:rPr lang="en-US" sz="1600" b="1" i="1" dirty="0" smtClean="0">
                <a:solidFill>
                  <a:srgbClr val="000000"/>
                </a:solidFill>
              </a:rPr>
              <a:t>physical function attenuation</a:t>
            </a:r>
            <a:endParaRPr lang="en-US" sz="1600" b="1" i="1" dirty="0">
              <a:solidFill>
                <a:srgbClr val="000000"/>
              </a:solidFill>
            </a:endParaRPr>
          </a:p>
          <a:p>
            <a:pPr marL="571500" lvl="1" indent="0" algn="just">
              <a:lnSpc>
                <a:spcPct val="200000"/>
              </a:lnSpc>
              <a:spcBef>
                <a:spcPts val="0"/>
              </a:spcBef>
              <a:buClr>
                <a:srgbClr val="000000"/>
              </a:buClr>
              <a:buSzPts val="1800"/>
              <a:buNone/>
            </a:pPr>
            <a:endParaRPr lang="en-US" sz="1600" dirty="0" smtClean="0">
              <a:solidFill>
                <a:srgbClr val="000000"/>
              </a:solidFill>
            </a:endParaRPr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sp>
        <p:nvSpPr>
          <p:cNvPr id="2" name="Right Arrow 1"/>
          <p:cNvSpPr/>
          <p:nvPr/>
        </p:nvSpPr>
        <p:spPr>
          <a:xfrm>
            <a:off x="885826" y="3600451"/>
            <a:ext cx="257175" cy="228600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7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604450" y="576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Consequences of falls</a:t>
            </a:r>
            <a:endParaRPr dirty="0"/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533012" y="1034907"/>
            <a:ext cx="8225225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 b="1" dirty="0" smtClean="0">
                <a:solidFill>
                  <a:srgbClr val="000000"/>
                </a:solidFill>
              </a:rPr>
              <a:t>Other consequences</a:t>
            </a:r>
            <a:endParaRPr lang="en-US" sz="1800" b="1" dirty="0">
              <a:solidFill>
                <a:srgbClr val="000000"/>
              </a:solidFill>
            </a:endParaRPr>
          </a:p>
          <a:p>
            <a:pPr lvl="1" indent="-34290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US" sz="1600" dirty="0" smtClean="0">
                <a:solidFill>
                  <a:srgbClr val="000000"/>
                </a:solidFill>
              </a:rPr>
              <a:t>Dependency</a:t>
            </a:r>
          </a:p>
          <a:p>
            <a:pPr marL="1314450" lvl="2" indent="-28575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FontTx/>
              <a:buChar char="-"/>
            </a:pPr>
            <a:r>
              <a:rPr lang="en-US" sz="1600" dirty="0" smtClean="0">
                <a:solidFill>
                  <a:srgbClr val="000000"/>
                </a:solidFill>
              </a:rPr>
              <a:t>Some cannot live independently</a:t>
            </a:r>
          </a:p>
          <a:p>
            <a:pPr marL="1314450" lvl="2" indent="-28575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FontTx/>
              <a:buChar char="-"/>
            </a:pPr>
            <a:r>
              <a:rPr lang="en-US" sz="1600" dirty="0" smtClean="0">
                <a:solidFill>
                  <a:srgbClr val="000000"/>
                </a:solidFill>
              </a:rPr>
              <a:t>Need long-term nursing care</a:t>
            </a:r>
            <a:endParaRPr lang="en-US" sz="1600" dirty="0">
              <a:solidFill>
                <a:srgbClr val="000000"/>
              </a:solidFill>
            </a:endParaRPr>
          </a:p>
          <a:p>
            <a:pPr lvl="1" indent="-34290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US" sz="1600" dirty="0" smtClean="0">
                <a:solidFill>
                  <a:srgbClr val="000000"/>
                </a:solidFill>
              </a:rPr>
              <a:t>Hospital admission</a:t>
            </a:r>
          </a:p>
          <a:p>
            <a:pPr marL="571500" lvl="1" indent="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None/>
            </a:pPr>
            <a:r>
              <a:rPr lang="en-US" sz="1600" dirty="0">
                <a:solidFill>
                  <a:srgbClr val="000000"/>
                </a:solidFill>
              </a:rPr>
              <a:t>	 </a:t>
            </a:r>
            <a:r>
              <a:rPr lang="en-US" sz="1600" dirty="0" smtClean="0">
                <a:solidFill>
                  <a:srgbClr val="000000"/>
                </a:solidFill>
              </a:rPr>
              <a:t>  -     In England (1998), </a:t>
            </a:r>
            <a:r>
              <a:rPr lang="en-US" sz="1800" b="1" dirty="0" smtClean="0">
                <a:solidFill>
                  <a:srgbClr val="000000"/>
                </a:solidFill>
                <a:latin typeface="Lato" panose="020F0502020204030203" pitchFamily="34" charset="0"/>
              </a:rPr>
              <a:t>200 000 </a:t>
            </a:r>
            <a:r>
              <a:rPr lang="en-US" sz="1600" dirty="0" smtClean="0">
                <a:solidFill>
                  <a:srgbClr val="000000"/>
                </a:solidFill>
              </a:rPr>
              <a:t>people of 65+ are treated </a:t>
            </a:r>
          </a:p>
          <a:p>
            <a:pPr lvl="1" indent="-34290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US" sz="1600" dirty="0" smtClean="0">
                <a:solidFill>
                  <a:srgbClr val="000000"/>
                </a:solidFill>
              </a:rPr>
              <a:t>Economic burden</a:t>
            </a:r>
          </a:p>
          <a:p>
            <a:pPr marL="571500" lvl="1" indent="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None/>
            </a:pPr>
            <a:r>
              <a:rPr lang="en-US" sz="1600" dirty="0">
                <a:solidFill>
                  <a:srgbClr val="000000"/>
                </a:solidFill>
              </a:rPr>
              <a:t>	</a:t>
            </a:r>
            <a:r>
              <a:rPr lang="en-US" sz="1600" dirty="0" smtClean="0">
                <a:solidFill>
                  <a:srgbClr val="000000"/>
                </a:solidFill>
              </a:rPr>
              <a:t>   -     In U.S. (2015), </a:t>
            </a:r>
            <a:r>
              <a:rPr lang="en-US" sz="1800" b="1" dirty="0" smtClean="0">
                <a:solidFill>
                  <a:srgbClr val="000000"/>
                </a:solidFill>
              </a:rPr>
              <a:t>$50 billion </a:t>
            </a:r>
            <a:r>
              <a:rPr lang="en-US" sz="1600" dirty="0" smtClean="0">
                <a:solidFill>
                  <a:srgbClr val="000000"/>
                </a:solidFill>
              </a:rPr>
              <a:t>being used for fall injuries</a:t>
            </a:r>
          </a:p>
          <a:p>
            <a:pPr marL="571500" lvl="1" indent="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None/>
            </a:pPr>
            <a:r>
              <a:rPr lang="en-US" sz="1600" dirty="0" smtClean="0">
                <a:solidFill>
                  <a:srgbClr val="000000"/>
                </a:solidFill>
              </a:rPr>
              <a:t>	   -     Expected to reach </a:t>
            </a:r>
            <a:r>
              <a:rPr lang="en-US" sz="1800" b="1" dirty="0" smtClean="0">
                <a:solidFill>
                  <a:srgbClr val="000000"/>
                </a:solidFill>
              </a:rPr>
              <a:t>$67.7 billion </a:t>
            </a:r>
            <a:r>
              <a:rPr lang="en-US" sz="1600" dirty="0" smtClean="0">
                <a:solidFill>
                  <a:srgbClr val="000000"/>
                </a:solidFill>
              </a:rPr>
              <a:t>by 2020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067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652" y="2796938"/>
            <a:ext cx="3810000" cy="1762125"/>
          </a:xfrm>
          <a:prstGeom prst="rect">
            <a:avLst/>
          </a:prstGeom>
        </p:spPr>
      </p:pic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604450" y="576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Literature Review</a:t>
            </a:r>
            <a:endParaRPr dirty="0"/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04450" y="1264488"/>
            <a:ext cx="7688700" cy="2261100"/>
          </a:xfrm>
        </p:spPr>
        <p:txBody>
          <a:bodyPr/>
          <a:lstStyle/>
          <a:p>
            <a:r>
              <a:rPr lang="en-US" sz="1800" dirty="0" smtClean="0">
                <a:solidFill>
                  <a:schemeClr val="bg2"/>
                </a:solidFill>
              </a:rPr>
              <a:t>Existing Commercial Devices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-	 Including one base station &amp; one neck pendant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sz="1600" dirty="0" smtClean="0">
                <a:solidFill>
                  <a:schemeClr val="bg2"/>
                </a:solidFill>
              </a:rPr>
              <a:t>When detecting a fall, pendant send signal to base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-	If the patient actually needs help, not press button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-	Automatically contact with monitoring center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- 	$44.95 / month</a:t>
            </a: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4966302" y="4560756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1. Medical </a:t>
            </a:r>
            <a:r>
              <a:rPr lang="en-US" sz="1400" dirty="0" err="1" smtClean="0">
                <a:solidFill>
                  <a:schemeClr val="bg2"/>
                </a:solidFill>
              </a:rPr>
              <a:t>Guadian</a:t>
            </a:r>
            <a:r>
              <a:rPr lang="en-US" sz="1400" dirty="0" smtClean="0">
                <a:solidFill>
                  <a:schemeClr val="bg2"/>
                </a:solidFill>
              </a:rPr>
              <a:t> Fall Alert </a:t>
            </a:r>
            <a:r>
              <a:rPr lang="en-US" sz="1400" dirty="0" smtClean="0">
                <a:solidFill>
                  <a:schemeClr val="bg2"/>
                </a:solidFill>
              </a:rPr>
              <a:t>System [1]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89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604450" y="576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Literature Review</a:t>
            </a:r>
            <a:endParaRPr dirty="0"/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04450" y="1264488"/>
            <a:ext cx="7688700" cy="2261100"/>
          </a:xfrm>
        </p:spPr>
        <p:txBody>
          <a:bodyPr/>
          <a:lstStyle/>
          <a:p>
            <a:r>
              <a:rPr lang="en-US" sz="1800" dirty="0" smtClean="0">
                <a:solidFill>
                  <a:schemeClr val="bg2"/>
                </a:solidFill>
              </a:rPr>
              <a:t>Existing Commercial Devices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-	Detect fall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-	Monitoring heart rate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-	Sleep/wake pattern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i="1" dirty="0" smtClean="0">
                <a:solidFill>
                  <a:srgbClr val="FF0000"/>
                </a:solidFill>
              </a:rPr>
              <a:t>-	Location of patient 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i="1" dirty="0" smtClean="0">
                <a:solidFill>
                  <a:schemeClr val="bg2"/>
                </a:solidFill>
              </a:rPr>
              <a:t>-	</a:t>
            </a:r>
            <a:r>
              <a:rPr lang="en-US" sz="1600" dirty="0" smtClean="0">
                <a:solidFill>
                  <a:schemeClr val="bg2"/>
                </a:solidFill>
              </a:rPr>
              <a:t>Cellular network</a:t>
            </a:r>
            <a:endParaRPr lang="en-US" sz="1600" i="1" dirty="0" smtClean="0">
              <a:solidFill>
                <a:schemeClr val="bg2"/>
              </a:solidFill>
            </a:endParaRP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-	$41.95 / month</a:t>
            </a:r>
          </a:p>
          <a:p>
            <a:pPr lvl="1">
              <a:lnSpc>
                <a:spcPct val="100000"/>
              </a:lnSpc>
              <a:buFontTx/>
              <a:buChar char="-"/>
            </a:pPr>
            <a:endParaRPr lang="en-US" sz="1600" dirty="0" smtClean="0">
              <a:solidFill>
                <a:schemeClr val="bg2"/>
              </a:solidFill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5299650" y="4417292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2. </a:t>
            </a:r>
            <a:r>
              <a:rPr lang="en-US" sz="1400" dirty="0" err="1" smtClean="0">
                <a:solidFill>
                  <a:schemeClr val="bg2"/>
                </a:solidFill>
              </a:rPr>
              <a:t>myHalo</a:t>
            </a:r>
            <a:r>
              <a:rPr lang="en-US" sz="1400" dirty="0" smtClean="0">
                <a:solidFill>
                  <a:schemeClr val="bg2"/>
                </a:solidFill>
              </a:rPr>
              <a:t> Medical Alert </a:t>
            </a:r>
            <a:r>
              <a:rPr lang="en-US" sz="1400" dirty="0" smtClean="0">
                <a:solidFill>
                  <a:schemeClr val="bg2"/>
                </a:solidFill>
              </a:rPr>
              <a:t>System [2]</a:t>
            </a:r>
            <a:endParaRPr lang="en-US" sz="1400" dirty="0">
              <a:solidFill>
                <a:schemeClr val="bg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786" y="2145550"/>
            <a:ext cx="3316411" cy="227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30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1007</TotalTime>
  <Words>814</Words>
  <Application>Microsoft Office PowerPoint</Application>
  <PresentationFormat>On-screen Show (16:9)</PresentationFormat>
  <Paragraphs>356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Wingdings</vt:lpstr>
      <vt:lpstr>Arial</vt:lpstr>
      <vt:lpstr>Raleway Medium</vt:lpstr>
      <vt:lpstr>Cambria Math</vt:lpstr>
      <vt:lpstr>Raleway</vt:lpstr>
      <vt:lpstr>Raleway SemiBold</vt:lpstr>
      <vt:lpstr>Lato</vt:lpstr>
      <vt:lpstr>Streamline</vt:lpstr>
      <vt:lpstr>PowerPoint Presentation</vt:lpstr>
      <vt:lpstr>AGENDA</vt:lpstr>
      <vt:lpstr>Introduction to falls </vt:lpstr>
      <vt:lpstr>Causes of a fall</vt:lpstr>
      <vt:lpstr>Consequences of falls</vt:lpstr>
      <vt:lpstr>Consequences of falls</vt:lpstr>
      <vt:lpstr>Consequences of falls</vt:lpstr>
      <vt:lpstr>Literature Review</vt:lpstr>
      <vt:lpstr>Literature Review</vt:lpstr>
      <vt:lpstr>Literature Review</vt:lpstr>
      <vt:lpstr>Literature Review</vt:lpstr>
      <vt:lpstr>Project objective</vt:lpstr>
      <vt:lpstr>Methodology &amp; Algorithm </vt:lpstr>
      <vt:lpstr>Algorithm </vt:lpstr>
      <vt:lpstr>Algorithm </vt:lpstr>
      <vt:lpstr>Algorithm </vt:lpstr>
      <vt:lpstr>System Overview</vt:lpstr>
      <vt:lpstr>SENSORS</vt:lpstr>
      <vt:lpstr>DATA FUSION</vt:lpstr>
      <vt:lpstr>MICRO-CONTROLER</vt:lpstr>
      <vt:lpstr>POWER SUPPLY </vt:lpstr>
      <vt:lpstr>COMMUNICATION</vt:lpstr>
      <vt:lpstr>COMMUNICATION</vt:lpstr>
      <vt:lpstr>SOFTWARE</vt:lpstr>
      <vt:lpstr>SOFTWARE</vt:lpstr>
      <vt:lpstr>SOFTWARE</vt:lpstr>
      <vt:lpstr>SYSTEM INTEGRATION</vt:lpstr>
      <vt:lpstr>EXPERIMENT</vt:lpstr>
      <vt:lpstr>EXPERIMENT</vt:lpstr>
      <vt:lpstr>DATA ANALYSIS</vt:lpstr>
      <vt:lpstr>DATA ANALYSIS</vt:lpstr>
      <vt:lpstr>DATA ANALYSIS</vt:lpstr>
      <vt:lpstr>THRESHOLDS FINDING</vt:lpstr>
      <vt:lpstr>PowerPoint Presentation</vt:lpstr>
      <vt:lpstr>RESULTS</vt:lpstr>
      <vt:lpstr>RESULTS</vt:lpstr>
      <vt:lpstr>RESULTS</vt:lpstr>
      <vt:lpstr>RESULTS</vt:lpstr>
      <vt:lpstr>SUMMARY</vt:lpstr>
      <vt:lpstr>FURTHER DEVELOPMENT</vt:lpstr>
      <vt:lpstr>Reference</vt:lpstr>
      <vt:lpstr>Thank you for your listening.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and Implementation of a Wireless Fall Detection Network Prototype using MEMS sensors</dc:title>
  <cp:lastModifiedBy>Minh Khang</cp:lastModifiedBy>
  <cp:revision>60</cp:revision>
  <dcterms:modified xsi:type="dcterms:W3CDTF">2018-09-18T08:40:38Z</dcterms:modified>
</cp:coreProperties>
</file>